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7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26198-A6AC-458A-B1C5-E4A64BEC0C87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C5D77-CEF8-4FA3-AEB7-856A2BD1A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Сказочная принцесса радуга милый фон с волшебными звездами и перламутровой  текстурой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32656" y="323528"/>
            <a:ext cx="6192688" cy="8496944"/>
          </a:xfrm>
          <a:prstGeom prst="roundRect">
            <a:avLst/>
          </a:prstGeom>
          <a:solidFill>
            <a:schemeClr val="bg1">
              <a:alpha val="79000"/>
            </a:schemeClr>
          </a:solidFill>
          <a:ln w="57150">
            <a:solidFill>
              <a:srgbClr val="5F00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7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92088" cy="527168"/>
          </a:xfrm>
          <a:prstGeom prst="rect">
            <a:avLst/>
          </a:prstGeom>
          <a:noFill/>
        </p:spPr>
      </p:pic>
      <p:pic>
        <p:nvPicPr>
          <p:cNvPr id="8" name="Picture 2" descr="Наклейка ок PNG - AVATAN PL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8460432"/>
            <a:ext cx="432048" cy="432048"/>
          </a:xfrm>
          <a:prstGeom prst="rect">
            <a:avLst/>
          </a:prstGeom>
          <a:noFill/>
        </p:spPr>
      </p:pic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371000" y="395536"/>
            <a:ext cx="211634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Консультація для батьків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8720" y="2339752"/>
            <a:ext cx="5112568" cy="1584176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uk-UA" b="1" dirty="0" smtClean="0">
                <a:solidFill>
                  <a:srgbClr val="5F00EA"/>
                </a:solidFill>
              </a:rPr>
              <a:t>Роль домашніх тварин </a:t>
            </a:r>
          </a:p>
          <a:p>
            <a:pPr algn="ctr"/>
            <a:r>
              <a:rPr lang="uk-UA" b="1" dirty="0" smtClean="0">
                <a:solidFill>
                  <a:srgbClr val="5F00EA"/>
                </a:solidFill>
              </a:rPr>
              <a:t>у житті дітей</a:t>
            </a:r>
            <a:endParaRPr lang="uk-UA" b="1" dirty="0">
              <a:solidFill>
                <a:srgbClr val="5F00EA"/>
              </a:solidFill>
            </a:endParaRPr>
          </a:p>
        </p:txBody>
      </p:sp>
      <p:pic>
        <p:nvPicPr>
          <p:cNvPr id="11274" name="Picture 10" descr="Мультяшная девочка погладила голову собаки | Премиум векторы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8800" y="4211960"/>
            <a:ext cx="3888432" cy="4484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казочная принцесса радуга милый фон с волшебными звездами и перламутровой  текстурой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23528"/>
            <a:ext cx="6192688" cy="8496944"/>
          </a:xfrm>
          <a:prstGeom prst="roundRect">
            <a:avLst/>
          </a:prstGeom>
          <a:solidFill>
            <a:schemeClr val="bg1">
              <a:alpha val="79000"/>
            </a:schemeClr>
          </a:solidFill>
          <a:ln w="57150">
            <a:solidFill>
              <a:srgbClr val="5F00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6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92088" cy="527168"/>
          </a:xfrm>
          <a:prstGeom prst="rect">
            <a:avLst/>
          </a:prstGeom>
          <a:noFill/>
        </p:spPr>
      </p:pic>
      <p:pic>
        <p:nvPicPr>
          <p:cNvPr id="7" name="Picture 2" descr="Наклейка ок PNG - AVATAN PL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8460432"/>
            <a:ext cx="432048" cy="432048"/>
          </a:xfrm>
          <a:prstGeom prst="rect">
            <a:avLst/>
          </a:prstGeom>
          <a:noFill/>
        </p:spPr>
      </p:pic>
      <p:pic>
        <p:nvPicPr>
          <p:cNvPr id="19458" name="Picture 2" descr="White Kitten Cartoon PNG Clip Art Image | Рисунки животных, Милые рисунки,  Детские рисунк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9240" y="7686171"/>
            <a:ext cx="1080120" cy="1347543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32656" y="323528"/>
            <a:ext cx="612068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fontAlgn="base"/>
            <a:r>
              <a:rPr lang="uk-UA" dirty="0" smtClean="0"/>
              <a:t>   У житті кожного з батьків настає момент коли </a:t>
            </a:r>
          </a:p>
          <a:p>
            <a:pPr indent="173038" fontAlgn="base"/>
            <a:r>
              <a:rPr lang="uk-UA" dirty="0" smtClean="0"/>
              <a:t>дитина  починає просити купити кошеня, цуценя, морську свинку, хом'ячка, - кого завгодно, лише б якусь живу тваринку, адже діти дуже цінують спілкування з тваринами. Проте багато дорослих в появі чотириногого друга бачать тільки проблеми. Лякає можливий прояв агресії з боку домашньої тварини до дитини, необхідність постійно доглядати і прибирати за вихованцем. Однак, якщо підібрати тварину, відповідно до віку дитини, її характеру та інтересів, то більшості неприємних моментів можна уникнути.</a:t>
            </a:r>
          </a:p>
          <a:p>
            <a:pPr indent="84138" algn="ctr" fontAlgn="base"/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Роль домашніх тварин у розвитку дітей: </a:t>
            </a:r>
          </a:p>
          <a:p>
            <a:pPr algn="ctr" fontAlgn="base"/>
            <a:r>
              <a:rPr lang="uk-UA" b="1" dirty="0" smtClean="0"/>
              <a:t>педагогічний аспект</a:t>
            </a:r>
          </a:p>
          <a:p>
            <a:r>
              <a:rPr lang="uk-UA" dirty="0" smtClean="0"/>
              <a:t>Поруч з чотириногим другом дитина вчиться бути організованою та дисциплінованою. Домашня тварина вчить дитину відповідальності за інших. Дитина усвідомлює, що тварина - це не іграшка, і за нею потрібно щодня доглядати, годувати, вигулювати. Навички спілкування з домашнім улюбленцем допоможуть дитині в дорослому житті, вона навчиться відповідати за свої вчинки.</a:t>
            </a:r>
          </a:p>
          <a:p>
            <a:r>
              <a:rPr lang="uk-UA" dirty="0" smtClean="0"/>
              <a:t>Залежно від віку дитини визначається і ступінь відповідальності за вихованця.</a:t>
            </a:r>
          </a:p>
          <a:p>
            <a:r>
              <a:rPr lang="uk-UA" dirty="0" smtClean="0"/>
              <a:t>Так, у віці 3 років дитина може вигулювати собаку або кішку разом з батьками, допомагати насипати корм, стежити, щоб у тварини завжди була чиста вода для пиття. Дитині 6-7 років вже можна довірити самостійно вигулювати невеликого чотириногого друга. У 14-15 років дитина може стати одноосібним господарем тварини і нести більшу </a:t>
            </a:r>
          </a:p>
          <a:p>
            <a:pPr indent="182563"/>
            <a:r>
              <a:rPr lang="uk-UA" dirty="0" smtClean="0"/>
              <a:t>  частину відповідальності за неї.</a:t>
            </a:r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6525344" y="8748464"/>
            <a:ext cx="33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казочная принцесса радуга милый фон с волшебными звездами и перламутровой  текстурой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23528"/>
            <a:ext cx="6192688" cy="8496944"/>
          </a:xfrm>
          <a:prstGeom prst="roundRect">
            <a:avLst/>
          </a:prstGeom>
          <a:solidFill>
            <a:schemeClr val="bg1">
              <a:alpha val="79000"/>
            </a:schemeClr>
          </a:solidFill>
          <a:ln w="57150">
            <a:solidFill>
              <a:srgbClr val="5F00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6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92088" cy="527168"/>
          </a:xfrm>
          <a:prstGeom prst="rect">
            <a:avLst/>
          </a:prstGeom>
          <a:noFill/>
        </p:spPr>
      </p:pic>
      <p:pic>
        <p:nvPicPr>
          <p:cNvPr id="7" name="Picture 2" descr="Наклейка ок PNG - AVATAN PL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8460432"/>
            <a:ext cx="432048" cy="43204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32656" y="323528"/>
            <a:ext cx="619268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b="1" dirty="0" smtClean="0"/>
              <a:t>Роль домашніх тварин у розвитку дітей: </a:t>
            </a:r>
          </a:p>
          <a:p>
            <a:pPr algn="ctr" fontAlgn="base"/>
            <a:r>
              <a:rPr lang="uk-UA" b="1" dirty="0" smtClean="0"/>
              <a:t>соціальна адаптація</a:t>
            </a:r>
          </a:p>
          <a:p>
            <a:r>
              <a:rPr lang="uk-UA" dirty="0" smtClean="0"/>
              <a:t>Чотириногий друг - це найкращий психолог і помічник в питаннях соціальної адаптації. Діти, у яких є собака, легше за інших вливаються в новий колектив і заводять друзів. Собака може допомогти сором’язливій дитині вступити в контакт з однолітками у дворі, знайти приятелів. Сусідські діти обов'язково почнуть розпитувати про тварину, намагатися пограти з нею, таким чином спілкування між дітьми зав'яжеться саме собою. Спільне </a:t>
            </a:r>
            <a:r>
              <a:rPr lang="uk-UA" dirty="0" err="1" smtClean="0"/>
              <a:t>вигулювання</a:t>
            </a:r>
            <a:r>
              <a:rPr lang="uk-UA" dirty="0" smtClean="0"/>
              <a:t> домашніх улюбленців може згуртувати навіть дуже мовчазних дітей.</a:t>
            </a:r>
          </a:p>
          <a:p>
            <a:endParaRPr lang="uk-UA" dirty="0" smtClean="0"/>
          </a:p>
          <a:p>
            <a:pPr algn="ctr" fontAlgn="base"/>
            <a:r>
              <a:rPr lang="uk-UA" b="1" dirty="0" smtClean="0"/>
              <a:t>Роль домашніх тварин у розвитку дітей: </a:t>
            </a:r>
          </a:p>
          <a:p>
            <a:pPr algn="ctr" fontAlgn="base"/>
            <a:r>
              <a:rPr lang="uk-UA" b="1" dirty="0" smtClean="0"/>
              <a:t>фізичний розвиток</a:t>
            </a:r>
          </a:p>
          <a:p>
            <a:r>
              <a:rPr lang="uk-UA" dirty="0" smtClean="0"/>
              <a:t>Домашня тварина сприяє фізичному розвитку дитини. Коли дитина гуляє з собакою, грається з нею в м'яча, вона знаходиться в постійному русі, у неї розвивається правильна координація.</a:t>
            </a:r>
          </a:p>
          <a:p>
            <a:pPr algn="ctr" fontAlgn="base"/>
            <a:endParaRPr lang="uk-UA" b="1" dirty="0" smtClean="0"/>
          </a:p>
          <a:p>
            <a:pPr algn="ctr" fontAlgn="base"/>
            <a:r>
              <a:rPr lang="uk-UA" b="1" dirty="0" smtClean="0"/>
              <a:t>Роль домашніх тварин у розвитку дітей: </a:t>
            </a:r>
          </a:p>
          <a:p>
            <a:pPr algn="ctr" fontAlgn="base"/>
            <a:r>
              <a:rPr lang="uk-UA" b="1" dirty="0" smtClean="0"/>
              <a:t>інтелектуальний розвиток</a:t>
            </a:r>
          </a:p>
          <a:p>
            <a:r>
              <a:rPr lang="uk-UA" dirty="0" smtClean="0"/>
              <a:t>Домашня тваринка допомагає дитині познайомитися з навколишнім світом. Чотириногий друг - це джерело перших знань про природу. Дитина спостерігає за вихованцем, за його поведінкою, реакцію на </a:t>
            </a:r>
            <a:r>
              <a:rPr lang="uk-UA" dirty="0" err="1" smtClean="0"/>
              <a:t>погладжування</a:t>
            </a:r>
            <a:r>
              <a:rPr lang="uk-UA" dirty="0" smtClean="0"/>
              <a:t>, на різні команди. Тварина також має велике значення в розвитку </a:t>
            </a:r>
            <a:r>
              <a:rPr lang="uk-UA" dirty="0" err="1" smtClean="0"/>
              <a:t>сенсорики</a:t>
            </a:r>
            <a:r>
              <a:rPr lang="uk-UA" dirty="0" smtClean="0"/>
              <a:t> у дитини. Через органи чуття дитина сприймає об'єкти і вчиться їх називати: форма, величина, колір, запах,  </a:t>
            </a:r>
          </a:p>
          <a:p>
            <a:r>
              <a:rPr lang="uk-UA" dirty="0"/>
              <a:t> </a:t>
            </a:r>
            <a:r>
              <a:rPr lang="uk-UA" dirty="0" smtClean="0"/>
              <a:t> фактура шерсті, розташування і т.д.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6525344" y="8748464"/>
            <a:ext cx="33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2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казочная принцесса радуга милый фон с волшебными звездами и перламутровой  текстурой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23528"/>
            <a:ext cx="6192688" cy="8496944"/>
          </a:xfrm>
          <a:prstGeom prst="roundRect">
            <a:avLst/>
          </a:prstGeom>
          <a:solidFill>
            <a:schemeClr val="bg1">
              <a:alpha val="79000"/>
            </a:schemeClr>
          </a:solidFill>
          <a:ln w="57150">
            <a:solidFill>
              <a:srgbClr val="5F00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6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92088" cy="527168"/>
          </a:xfrm>
          <a:prstGeom prst="rect">
            <a:avLst/>
          </a:prstGeom>
          <a:noFill/>
        </p:spPr>
      </p:pic>
      <p:pic>
        <p:nvPicPr>
          <p:cNvPr id="7" name="Picture 2" descr="Наклейка ок PNG - AVATAN PL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8460432"/>
            <a:ext cx="432048" cy="43204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32656" y="323528"/>
            <a:ext cx="61926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3413" fontAlgn="base"/>
            <a:r>
              <a:rPr lang="uk-UA" dirty="0" smtClean="0"/>
              <a:t>Спілкування з домашнім вихованцем розвиває і </a:t>
            </a:r>
          </a:p>
          <a:p>
            <a:pPr indent="266700" fontAlgn="base"/>
            <a:r>
              <a:rPr lang="uk-UA" dirty="0" smtClean="0"/>
              <a:t>логічне мислення. Дитина вчиться бачити зв'язки і залежності. Наприклад, якщо кішка стоїть біля миски і нявкає - значить вона голодна, якщо собака рветься до дверей, підстрибує і махає хвостом - значить вона хоче погуляти.</a:t>
            </a:r>
            <a:br>
              <a:rPr lang="uk-UA" dirty="0" smtClean="0"/>
            </a:br>
            <a:r>
              <a:rPr lang="uk-UA" dirty="0" smtClean="0"/>
              <a:t>Тварина є джерелом різних видів діяльності, в результаті яких у дитини формується спостережливість, допитливість, розвивається фантазія.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</a:t>
            </a:r>
            <a:r>
              <a:rPr lang="uk-UA" b="1" dirty="0" smtClean="0"/>
              <a:t>Роль домашніх тварин у розвитку дітей: </a:t>
            </a:r>
          </a:p>
          <a:p>
            <a:pPr fontAlgn="base"/>
            <a:r>
              <a:rPr lang="uk-UA" b="1" dirty="0" smtClean="0"/>
              <a:t>                         моральний розвиток</a:t>
            </a:r>
          </a:p>
          <a:p>
            <a:r>
              <a:rPr lang="uk-UA" dirty="0" smtClean="0"/>
              <a:t>Тварина дозволяє дитині відчути перші переживання і радості. Чотириногий друг викликає позитивні емоції, що є дуже важливим, тому що в сучасному світі саме позитивних переживань найбільше і не вистачає.</a:t>
            </a:r>
            <a:br>
              <a:rPr lang="uk-UA" dirty="0" smtClean="0"/>
            </a:br>
            <a:r>
              <a:rPr lang="uk-UA" dirty="0" smtClean="0"/>
              <a:t>Спілкуючись з домашнім вихованцем, у дитини розвивається почуття прекрасного, вона вчиться бачити природну красу.</a:t>
            </a:r>
          </a:p>
          <a:p>
            <a:r>
              <a:rPr lang="uk-UA" dirty="0" smtClean="0"/>
              <a:t>Дбайливе ставлення до домашньої тварини, переноситься на весь тваринний світ в цілому.</a:t>
            </a:r>
          </a:p>
        </p:txBody>
      </p:sp>
      <p:pic>
        <p:nvPicPr>
          <p:cNvPr id="17412" name="Picture 4" descr="Девушка обнимает милый котенок | Бесплатно векторы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8840" y="5558702"/>
            <a:ext cx="2736304" cy="314309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525344" y="8748464"/>
            <a:ext cx="33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3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казочная принцесса радуга милый фон с волшебными звездами и перламутровой  текстурой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32656" y="323528"/>
            <a:ext cx="6192688" cy="8496944"/>
          </a:xfrm>
          <a:prstGeom prst="roundRect">
            <a:avLst/>
          </a:prstGeom>
          <a:solidFill>
            <a:schemeClr val="bg1">
              <a:alpha val="79000"/>
            </a:schemeClr>
          </a:solidFill>
          <a:ln w="57150">
            <a:solidFill>
              <a:srgbClr val="5F00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6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92088" cy="527168"/>
          </a:xfrm>
          <a:prstGeom prst="rect">
            <a:avLst/>
          </a:prstGeom>
          <a:noFill/>
        </p:spPr>
      </p:pic>
      <p:pic>
        <p:nvPicPr>
          <p:cNvPr id="7" name="Picture 2" descr="Наклейка ок PNG - AVATAN PL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8460432"/>
            <a:ext cx="432048" cy="43204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32656" y="395536"/>
            <a:ext cx="622007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b="1" dirty="0" smtClean="0"/>
              <a:t>Яка домашня тварина підійде саме вашій дитині</a:t>
            </a:r>
          </a:p>
          <a:p>
            <a:pPr algn="ctr" fontAlgn="base"/>
            <a:endParaRPr lang="uk-UA" b="1" dirty="0" smtClean="0"/>
          </a:p>
          <a:p>
            <a:r>
              <a:rPr lang="uk-UA" dirty="0" smtClean="0"/>
              <a:t>   Всі діти різні, і у кожного свої пріоритети у виборі вихованця. Але батькам потрібно враховувати не тільки бажання дитини, а й інші чинники. Рухливій дитині, яка не любить сидіти на місці більше підійде собака або кошеня. Для дітей-інтровертів навпаки підійде менш активний вихованець, за яким можна більше спостерігати, наприклад хом'ячок, морська свинка або декоративний кролик. І звичайно ж не варто забувати про те, що у вашої дитини може виникнути алергія на домашнього улюбленця, тому при можливості сходіть в гості до друзів у яких є різні види тварин. І якщо все-таки вашій дитині категорично не можна буде заводити пухнастого друга, то можна завести папугу або рибок, головне пояснити дитині чому їй не можна завести саме того, кого вона хотіла і розповісти про плюси спілкування з іншими тваринами.</a:t>
            </a:r>
            <a:br>
              <a:rPr lang="uk-UA" dirty="0" smtClean="0"/>
            </a:br>
            <a:r>
              <a:rPr lang="uk-UA" dirty="0" smtClean="0"/>
              <a:t>Також при виборі необхідно враховувати житлове і фінансове питання. Адже є велика різниця яких і скільки тварин оселиться у великому приватному будинку чи в маленькій квартирі. Витрати на харчування, догляд і лікування також необхідно прорахувати заздалегідь.</a:t>
            </a:r>
            <a:br>
              <a:rPr lang="uk-UA" dirty="0" smtClean="0"/>
            </a:br>
            <a:r>
              <a:rPr lang="uk-UA" dirty="0" smtClean="0"/>
              <a:t>І не варто забувати про те, що домашню тварину ви заводите не тільки для дитини, але і для всієї родини.</a:t>
            </a:r>
          </a:p>
          <a:p>
            <a:r>
              <a:rPr lang="uk-UA" dirty="0" smtClean="0"/>
              <a:t>Врахуйте переваги і можливості кожного і прийміть той факт, що відповідальність за нового члена сім'ї лягає на плечі кожного з вас.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6525344" y="8748464"/>
            <a:ext cx="33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4</a:t>
            </a:r>
            <a:endParaRPr lang="ru-RU" sz="1200" dirty="0"/>
          </a:p>
        </p:txBody>
      </p:sp>
      <p:pic>
        <p:nvPicPr>
          <p:cNvPr id="16396" name="Picture 12" descr="рыба принцесса дети наклейка - TenSticker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64904" y="7590362"/>
            <a:ext cx="1584176" cy="145275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8358214"/>
            <a:ext cx="6858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 smtClean="0"/>
              <a:t>https://vseosvita.ua/library/konsultacii-dla-batkiv-rol-domasnih-tvarin-u-zitti-ditej-445306.html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482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Larisa</cp:lastModifiedBy>
  <cp:revision>6</cp:revision>
  <dcterms:created xsi:type="dcterms:W3CDTF">2021-04-19T04:38:50Z</dcterms:created>
  <dcterms:modified xsi:type="dcterms:W3CDTF">2022-05-11T18:58:38Z</dcterms:modified>
</cp:coreProperties>
</file>