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3048" y="18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6553E0-BA7A-4096-941D-190E285BAFB7}" type="datetimeFigureOut">
              <a:rPr lang="ru-RU" smtClean="0"/>
              <a:pPr/>
              <a:t>27.04.2022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4619C3-11F9-4919-A67E-7729185259F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76553E0-BA7A-4096-941D-190E285BAFB7}" type="datetimeFigureOut">
              <a:rPr lang="ru-RU" smtClean="0"/>
              <a:pPr/>
              <a:t>27.04.2022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14619C3-11F9-4919-A67E-7729185259F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Egy 31 éves nő a magyarellenes plakátok megrendelője – vasarnap.hu"/>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424936"/>
          </a:xfrm>
          <a:prstGeom prst="roundRect">
            <a:avLst/>
          </a:prstGeom>
          <a:solidFill>
            <a:schemeClr val="bg1">
              <a:alpha val="80000"/>
            </a:schemeClr>
          </a:solidFill>
          <a:ln w="76200">
            <a:solidFill>
              <a:srgbClr val="00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dirty="0"/>
          </a:p>
        </p:txBody>
      </p:sp>
      <p:sp>
        <p:nvSpPr>
          <p:cNvPr id="11267" name="Rectangle 3"/>
          <p:cNvSpPr>
            <a:spLocks noChangeArrowheads="1"/>
          </p:cNvSpPr>
          <p:nvPr/>
        </p:nvSpPr>
        <p:spPr bwMode="auto">
          <a:xfrm>
            <a:off x="476672" y="1475656"/>
            <a:ext cx="6048672" cy="2707306"/>
          </a:xfrm>
          <a:prstGeom prst="rect">
            <a:avLst/>
          </a:prstGeom>
          <a:noFill/>
          <a:ln w="9525">
            <a:noFill/>
            <a:miter lim="800000"/>
            <a:headEnd/>
            <a:tailEnd/>
          </a:ln>
          <a:effectLst/>
        </p:spPr>
        <p:txBody>
          <a:bodyPr vert="horz" wrap="square" lIns="91440" tIns="45720" rIns="91440" bIns="45720" numCol="1" anchor="ctr" anchorCtr="0" compatLnSpc="1">
            <a:prstTxWarp prst="textPlain">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solidFill>
                    <a:srgbClr val="FFFF00"/>
                  </a:solidFill>
                </a:ln>
                <a:blipFill>
                  <a:blip r:embed="rId3"/>
                  <a:stretch>
                    <a:fillRect/>
                  </a:stretch>
                </a:blipFill>
                <a:effectLst/>
                <a:latin typeface="Calibri" pitchFamily="34" charset="0"/>
                <a:ea typeface="Times New Roman" pitchFamily="18" charset="0"/>
                <a:cs typeface="Calibri" pitchFamily="34" charset="0"/>
              </a:rPr>
              <a:t>Виховання у дітей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solidFill>
                    <a:srgbClr val="00B0F0"/>
                  </a:solidFill>
                </a:ln>
                <a:blipFill>
                  <a:blip r:embed="rId3"/>
                  <a:stretch>
                    <a:fillRect/>
                  </a:stretch>
                </a:blipFill>
                <a:effectLst/>
                <a:latin typeface="Calibri" pitchFamily="34" charset="0"/>
                <a:ea typeface="Times New Roman" pitchFamily="18" charset="0"/>
                <a:cs typeface="Calibri" pitchFamily="34" charset="0"/>
              </a:rPr>
              <a:t>любові до Батьківщини</a:t>
            </a:r>
            <a:endParaRPr kumimoji="0" lang="uk-UA" sz="1800" b="1" i="0" u="none" strike="noStrike" cap="none" normalizeH="0" baseline="0" dirty="0" smtClean="0">
              <a:ln>
                <a:solidFill>
                  <a:srgbClr val="00B0F0"/>
                </a:solidFill>
              </a:ln>
              <a:blipFill>
                <a:blip r:embed="rId3"/>
                <a:stretch>
                  <a:fillRect/>
                </a:stretch>
              </a:blipFill>
              <a:effectLst/>
              <a:latin typeface="Arial" pitchFamily="34" charset="0"/>
              <a:cs typeface="Arial" pitchFamily="34" charset="0"/>
            </a:endParaRPr>
          </a:p>
        </p:txBody>
      </p:sp>
      <p:pic>
        <p:nvPicPr>
          <p:cNvPr id="11271" name="Picture 7" descr="Баницький НВК"/>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68760" y="4572000"/>
            <a:ext cx="4352186" cy="4209429"/>
          </a:xfrm>
          <a:prstGeom prst="rect">
            <a:avLst/>
          </a:prstGeom>
          <a:noFill/>
        </p:spPr>
      </p:pic>
      <p:pic>
        <p:nvPicPr>
          <p:cNvPr id="10" name="Picture 20" descr="Картинки по запросу &quot;дети логотип пнг&quo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64904" y="395536"/>
            <a:ext cx="1650701" cy="1098609"/>
          </a:xfrm>
          <a:prstGeom prst="rect">
            <a:avLst/>
          </a:prstGeom>
          <a:noFill/>
        </p:spPr>
      </p:pic>
      <p:pic>
        <p:nvPicPr>
          <p:cNvPr id="11" name="Picture 2" descr="Наклейка ок PNG - AVATAN PLUS"/>
          <p:cNvPicPr>
            <a:picLocks noChangeAspect="1" noChangeArrowheads="1"/>
          </p:cNvPicPr>
          <p:nvPr/>
        </p:nvPicPr>
        <p:blipFill>
          <a:blip r:embed="rId6" cstate="print"/>
          <a:srcRect/>
          <a:stretch>
            <a:fillRect/>
          </a:stretch>
        </p:blipFill>
        <p:spPr bwMode="auto">
          <a:xfrm>
            <a:off x="476672" y="8100392"/>
            <a:ext cx="576064" cy="57606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gy 31 éves nő a magyarellenes plakátok megrendelője – vasarnap.hu"/>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424936"/>
          </a:xfrm>
          <a:prstGeom prst="roundRect">
            <a:avLst/>
          </a:prstGeom>
          <a:solidFill>
            <a:schemeClr val="bg1">
              <a:alpha val="80000"/>
            </a:schemeClr>
          </a:solidFill>
          <a:ln w="76200">
            <a:solidFill>
              <a:srgbClr val="00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dirty="0"/>
          </a:p>
        </p:txBody>
      </p:sp>
      <p:sp>
        <p:nvSpPr>
          <p:cNvPr id="27649" name="Rectangle 1"/>
          <p:cNvSpPr>
            <a:spLocks noChangeArrowheads="1"/>
          </p:cNvSpPr>
          <p:nvPr/>
        </p:nvSpPr>
        <p:spPr bwMode="auto">
          <a:xfrm>
            <a:off x="404664" y="539552"/>
            <a:ext cx="6048672" cy="79406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Любов до Вітчизни починається з любові до своєї Малої    Батьківщини - місця, де людина народилася.</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У цьому зв'язку величезного значення набуває визначення мети, завдань, змісту та засобів патріотичного виховання дітей дошкільного віку.</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До основних завдань патріотичного виховання дошкільнят належать:</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формування любові до рідного краю (причетності до рідного дому, сім</a:t>
            </a:r>
            <a:r>
              <a:rPr lang="en-US" sz="1600" dirty="0" smtClean="0">
                <a:latin typeface="Calibri" pitchFamily="34" charset="0"/>
                <a:ea typeface="Times New Roman" pitchFamily="18" charset="0"/>
                <a:cs typeface="Calibri" pitchFamily="34" charset="0"/>
              </a:rPr>
              <a:t>’</a:t>
            </a: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ї, дитячого садка, міста);</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формування духовно-моральних взаємин;</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формування любові до культурного спадку свого народу;</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виховання любові, поваги до своїх національних особливостей;</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почуття власної гідності як представників свого народу;</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толерантне ставлення до представників інших національностей, до ровесників, батьків, сусідів, інших людей.</a:t>
            </a:r>
          </a:p>
          <a:p>
            <a:pPr eaLnBrk="0" fontAlgn="base" hangingPunct="0">
              <a:spcBef>
                <a:spcPct val="0"/>
              </a:spcBef>
              <a:spcAft>
                <a:spcPct val="0"/>
              </a:spcAft>
            </a:pPr>
            <a:r>
              <a:rPr lang="uk-UA" dirty="0"/>
              <a:t>Патріотичне виховання дошкільнят має вирішувати ширше коло завдань, ніж ті, що зазначені. Це не лише виховання любої до рідного дому, </a:t>
            </a:r>
            <a:r>
              <a:rPr lang="uk-UA" dirty="0" smtClean="0"/>
              <a:t>сім</a:t>
            </a:r>
            <a:r>
              <a:rPr lang="en-US" dirty="0" smtClean="0">
                <a:latin typeface="Calibri" pitchFamily="34" charset="0"/>
                <a:ea typeface="Times New Roman" pitchFamily="18" charset="0"/>
                <a:cs typeface="Calibri" pitchFamily="34" charset="0"/>
              </a:rPr>
              <a:t>’</a:t>
            </a:r>
            <a:r>
              <a:rPr lang="uk-UA" dirty="0" smtClean="0"/>
              <a:t>ї</a:t>
            </a:r>
            <a:r>
              <a:rPr lang="uk-UA" dirty="0"/>
              <a:t>, дитячого садка, але виховання шанобливого ставлення до людини-трударя та результатів її праці, рідної землі, захисників Вітчизни, державної символіки, традицій держави, загальнонародних свят.</a:t>
            </a:r>
            <a:endParaRPr lang="ru-RU" dirty="0"/>
          </a:p>
          <a:p>
            <a:pPr eaLnBrk="0" fontAlgn="base" hangingPunct="0">
              <a:spcBef>
                <a:spcPct val="0"/>
              </a:spcBef>
              <a:spcAft>
                <a:spcPct val="0"/>
              </a:spcAft>
            </a:pPr>
            <a:r>
              <a:rPr lang="uk-UA" dirty="0"/>
              <a:t>Досягти якісного рівня патріотичного виховання дошкільників не можна без урахувань специфіки окремих регіонів, їх національних особливостей.</a:t>
            </a:r>
            <a:endParaRPr lang="ru-RU" dirty="0"/>
          </a:p>
          <a:p>
            <a:pPr eaLnBrk="0" fontAlgn="base" hangingPunct="0">
              <a:spcBef>
                <a:spcPct val="0"/>
              </a:spcBef>
              <a:spcAft>
                <a:spcPct val="0"/>
              </a:spcAft>
            </a:pPr>
            <a:r>
              <a:rPr lang="uk-UA" dirty="0"/>
              <a:t>Виховання любові до Батьківщини, до своєї Вітчизни - завдання надзвичайно складне, особливо коли мова йде про дітей дошкільного віку. Однак в значному ступеню така складність виникає при спробі переносити на дітей </a:t>
            </a:r>
            <a:r>
              <a:rPr lang="uk-UA" dirty="0" err="1" smtClean="0"/>
              <a:t>“дорослі</a:t>
            </a:r>
            <a:r>
              <a:rPr lang="uk-UA" dirty="0" err="1"/>
              <a:t>”</a:t>
            </a:r>
            <a:r>
              <a:rPr lang="uk-UA" dirty="0"/>
              <a:t> показники проявів любові до Вітчизни.</a:t>
            </a:r>
            <a:endParaRPr lang="ru-RU"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Наклейка ок PNG - AVATAN PLUS"/>
          <p:cNvPicPr>
            <a:picLocks noChangeAspect="1" noChangeArrowheads="1"/>
          </p:cNvPicPr>
          <p:nvPr/>
        </p:nvPicPr>
        <p:blipFill>
          <a:blip r:embed="rId3" cstate="print"/>
          <a:srcRect/>
          <a:stretch>
            <a:fillRect/>
          </a:stretch>
        </p:blipFill>
        <p:spPr bwMode="auto">
          <a:xfrm>
            <a:off x="332656" y="8567936"/>
            <a:ext cx="576064" cy="5760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gy 31 éves nő a magyarellenes plakátok megrendelője – vasarnap.hu"/>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424936"/>
          </a:xfrm>
          <a:prstGeom prst="roundRect">
            <a:avLst/>
          </a:prstGeom>
          <a:solidFill>
            <a:schemeClr val="bg1">
              <a:alpha val="80000"/>
            </a:schemeClr>
          </a:solidFill>
          <a:ln w="76200">
            <a:solidFill>
              <a:srgbClr val="00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26625" name="Rectangle 1"/>
          <p:cNvSpPr>
            <a:spLocks noChangeArrowheads="1"/>
          </p:cNvSpPr>
          <p:nvPr/>
        </p:nvSpPr>
        <p:spPr bwMode="auto">
          <a:xfrm>
            <a:off x="476672" y="539552"/>
            <a:ext cx="5904656" cy="79406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Дошкільний вік як період становлення особистості має свої потенційні можливості для формування вищих моральних почуттів, до яких і відноситься почуття патріотизму.</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Якщо патріотизм - це почуття приязні, відданості, відповідальності і т.д. до своєї Батьківщини, то дитину ще в дошкільному віці необхідно навчити бути приязною (до чого-небудь, бути відповідальною в її малих справах, вчинках).</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Перш ніж дитина навчиться співпереживати бідам та проблемам Батьківщини, вона повинна навчитися співпереживанню взагалі як людському почуттю. Захоплення просторами країни, її красою та природними багатствами виникає тоді, коли дитину навчили бачити красу безпосередньо навколо себе. Також, перш ніж людина навчиться трудитися на благо Батьківщини, необхідно навчити її добросовісно виконувати трудові доручення, прищеплювати любов до праці.</a:t>
            </a:r>
          </a:p>
          <a:p>
            <a:r>
              <a:rPr lang="uk-UA" dirty="0"/>
              <a:t>Можливо визначити в декількох напрямках.</a:t>
            </a:r>
            <a:endParaRPr lang="ru-RU" dirty="0"/>
          </a:p>
          <a:p>
            <a:r>
              <a:rPr lang="uk-UA" dirty="0"/>
              <a:t>Дитина старшого дошкільного віку може і повинна знати, як називається країна, в якій вона живе, її головне місто, столицю, своє рідне місто чи село, які в ньому є найголовніші визначні місця, яка природа рідного краю та країни, де дитина живе, які люди за національністю, за особистими якостями населяють її країну, чим прославили вони рідну країну і увесь світ, що являє собою мистецтво, традиції, звичаї її країни.</a:t>
            </a:r>
            <a:endParaRPr lang="ru-RU" dirty="0"/>
          </a:p>
          <a:p>
            <a:r>
              <a:rPr lang="uk-UA" dirty="0"/>
              <a:t>У дошкільників поступово формується </a:t>
            </a:r>
            <a:r>
              <a:rPr lang="uk-UA" dirty="0" err="1" smtClean="0"/>
              <a:t>“образ</a:t>
            </a:r>
            <a:r>
              <a:rPr lang="uk-UA" dirty="0" smtClean="0"/>
              <a:t> </a:t>
            </a:r>
            <a:r>
              <a:rPr lang="uk-UA" dirty="0"/>
              <a:t>власного </a:t>
            </a:r>
            <a:r>
              <a:rPr lang="uk-UA" dirty="0" err="1"/>
              <a:t>дому”</a:t>
            </a:r>
            <a:r>
              <a:rPr lang="uk-UA" dirty="0"/>
              <a:t> з його укладом, традиціями, спілкуванням, стилем взаємодії. Дитина приймає свій дім таким, яким він є, і любить його. Це почуття </a:t>
            </a:r>
            <a:r>
              <a:rPr lang="uk-UA" dirty="0" err="1" smtClean="0"/>
              <a:t>“батьківського</a:t>
            </a:r>
            <a:r>
              <a:rPr lang="uk-UA" dirty="0" smtClean="0"/>
              <a:t> </a:t>
            </a:r>
            <a:r>
              <a:rPr lang="uk-UA" dirty="0" err="1"/>
              <a:t>дому”</a:t>
            </a:r>
            <a:r>
              <a:rPr lang="uk-UA" dirty="0"/>
              <a:t> лягає в основу любові до Батьківщини, Вітчизни.</a:t>
            </a:r>
            <a:endParaRPr lang="ru-RU"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Наклейка ок PNG - AVATAN PLUS"/>
          <p:cNvPicPr>
            <a:picLocks noChangeAspect="1" noChangeArrowheads="1"/>
          </p:cNvPicPr>
          <p:nvPr/>
        </p:nvPicPr>
        <p:blipFill>
          <a:blip r:embed="rId3" cstate="print"/>
          <a:srcRect/>
          <a:stretch>
            <a:fillRect/>
          </a:stretch>
        </p:blipFill>
        <p:spPr bwMode="auto">
          <a:xfrm>
            <a:off x="332656" y="8567936"/>
            <a:ext cx="576064" cy="5760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gy 31 éves nő a magyarellenes plakátok megrendelője – vasarnap.hu"/>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424936"/>
          </a:xfrm>
          <a:prstGeom prst="roundRect">
            <a:avLst/>
          </a:prstGeom>
          <a:solidFill>
            <a:schemeClr val="bg1">
              <a:alpha val="80000"/>
            </a:schemeClr>
          </a:solidFill>
          <a:ln w="76200">
            <a:solidFill>
              <a:srgbClr val="00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25601" name="Rectangle 1"/>
          <p:cNvSpPr>
            <a:spLocks noChangeArrowheads="1"/>
          </p:cNvSpPr>
          <p:nvPr/>
        </p:nvSpPr>
        <p:spPr bwMode="auto">
          <a:xfrm>
            <a:off x="476672" y="395536"/>
            <a:ext cx="5976664" cy="81868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Завдання батьків формувати любов, приязнь до рідного дому, бажання берегти його, робити кращим. Важливо, щоб у дитини в сімї були свої обов'язки, щоб її не звільняли через малі роки від спільної праці, - це сприяє зміцненню </a:t>
            </a:r>
            <a:r>
              <a:rPr lang="uk-UA" sz="1600" dirty="0" err="1" smtClean="0">
                <a:latin typeface="Calibri" pitchFamily="34" charset="0"/>
                <a:ea typeface="Times New Roman" pitchFamily="18" charset="0"/>
                <a:cs typeface="Calibri" pitchFamily="34" charset="0"/>
              </a:rPr>
              <a:t>“</a:t>
            </a:r>
            <a:r>
              <a:rPr kumimoji="0" lang="uk-UA" sz="16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почуття</a:t>
            </a: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сім</a:t>
            </a:r>
            <a:r>
              <a:rPr lang="en-US" sz="1600" dirty="0" smtClean="0">
                <a:latin typeface="Calibri" pitchFamily="34" charset="0"/>
                <a:ea typeface="Times New Roman" pitchFamily="18" charset="0"/>
                <a:cs typeface="Calibri" pitchFamily="34" charset="0"/>
              </a:rPr>
              <a:t>’</a:t>
            </a: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ї”.</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Двір, вулиця, на якій живе дитина, також можуть сприяти зміцненню приязні та відчуття власності (мій двір, моя вулиця). Тут першорядне значення має як батьки формують у дітей такі почуття.</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Разом із тим тут також постає питання про необхідність повідомлення дітям інформації про їх вулицю: її назва, що на ній розташовано, який ходить транспорт, як зв'язана ця вулиця з тією, на якій знаходиться дитячий садок, - можна пройти пішки чи треба їхати.</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Наступний етап - виховання любові та приязного ставлення до свого рідного міста. Ця частина роботи потребує більше опиратися на когнітивну сферу, на уяву дитини та її пам'ять.</a:t>
            </a:r>
          </a:p>
          <a:p>
            <a:r>
              <a:rPr lang="uk-UA" dirty="0"/>
              <a:t>Для дитини місто конкретизується вулицею, тобто вона усвідомлює себе перш за все жителем своєї вулиці. Щоб діти </a:t>
            </a:r>
            <a:r>
              <a:rPr lang="uk-UA" dirty="0" err="1" smtClean="0"/>
              <a:t>“відчули</a:t>
            </a:r>
            <a:r>
              <a:rPr lang="uk-UA" dirty="0" err="1"/>
              <a:t>”</a:t>
            </a:r>
            <a:r>
              <a:rPr lang="uk-UA" dirty="0"/>
              <a:t> своє місто, їм необхідно про нього розказувати та показувати його. Разом із батьками діти їздять по місту. Інколи екскурсію вдається організувати також дитячому садку.</a:t>
            </a:r>
            <a:endParaRPr lang="ru-RU" dirty="0"/>
          </a:p>
          <a:p>
            <a:r>
              <a:rPr lang="uk-UA" dirty="0"/>
              <a:t>Діти старшого дошкільного віку можуть і повинні знати назву свого міста, його головні вулиці, визначні місця, музей, театри та ін</a:t>
            </a:r>
            <a:r>
              <a:rPr lang="uk-UA" dirty="0" smtClean="0"/>
              <a:t>.</a:t>
            </a:r>
          </a:p>
          <a:p>
            <a:r>
              <a:rPr lang="uk-UA" dirty="0"/>
              <a:t>Розгляд ілюстрацій, слайдів, відеофільмів, художні твори, розповіді дорослих, фотографії, екскурсії, малювання, ігри-подорожі - все це допомагає вирішувати поставлене завдання. Дітей знайомлять із символікою країни, розповідають, що у кожної країни є свій прапор, герб, гімн. Розповідають де і коли вони можуть їх побачити.</a:t>
            </a:r>
            <a:endParaRPr lang="ru-RU" dirty="0"/>
          </a:p>
        </p:txBody>
      </p:sp>
      <p:pic>
        <p:nvPicPr>
          <p:cNvPr id="7" name="Picture 2" descr="Наклейка ок PNG - AVATAN PLUS"/>
          <p:cNvPicPr>
            <a:picLocks noChangeAspect="1" noChangeArrowheads="1"/>
          </p:cNvPicPr>
          <p:nvPr/>
        </p:nvPicPr>
        <p:blipFill>
          <a:blip r:embed="rId3" cstate="print"/>
          <a:srcRect/>
          <a:stretch>
            <a:fillRect/>
          </a:stretch>
        </p:blipFill>
        <p:spPr bwMode="auto">
          <a:xfrm>
            <a:off x="332656" y="8567936"/>
            <a:ext cx="576064" cy="5760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gy 31 éves nő a magyarellenes plakátok megrendelője – vasarnap.hu"/>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424936"/>
          </a:xfrm>
          <a:prstGeom prst="roundRect">
            <a:avLst/>
          </a:prstGeom>
          <a:solidFill>
            <a:schemeClr val="bg1">
              <a:alpha val="80000"/>
            </a:schemeClr>
          </a:solidFill>
          <a:ln w="76200">
            <a:solidFill>
              <a:srgbClr val="00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24577" name="Rectangle 1"/>
          <p:cNvSpPr>
            <a:spLocks noChangeArrowheads="1"/>
          </p:cNvSpPr>
          <p:nvPr/>
        </p:nvSpPr>
        <p:spPr bwMode="auto">
          <a:xfrm>
            <a:off x="404664" y="467544"/>
            <a:ext cx="6120680"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ea typeface="Times New Roman" pitchFamily="18" charset="0"/>
                <a:cs typeface="Calibri" pitchFamily="34" charset="0"/>
              </a:rPr>
              <a:t>      При ознайомленні з природою рідної країни акцент робиться на її красі, розмаїтті, багатстві, на її особливостях. Діти повинні отримати уявлення про те, які тварини живуть в наших лісах, які ростуть дерева, за яким деревом можна відразу визначити Україну (</a:t>
            </a:r>
            <a:r>
              <a:rPr lang="uk-UA" dirty="0" err="1" smtClean="0">
                <a:ea typeface="Times New Roman" pitchFamily="18" charset="0"/>
                <a:cs typeface="Calibri" pitchFamily="34" charset="0"/>
              </a:rPr>
              <a:t>“</a:t>
            </a:r>
            <a:r>
              <a:rPr kumimoji="0" lang="uk-UA" b="0" i="0" u="none" strike="noStrike" cap="none" normalizeH="0" baseline="0" dirty="0" err="1" smtClean="0">
                <a:ln>
                  <a:noFill/>
                </a:ln>
                <a:solidFill>
                  <a:schemeClr val="tx1"/>
                </a:solidFill>
                <a:effectLst/>
                <a:ea typeface="Times New Roman" pitchFamily="18" charset="0"/>
                <a:cs typeface="Calibri" pitchFamily="34" charset="0"/>
              </a:rPr>
              <a:t>Без</a:t>
            </a:r>
            <a:r>
              <a:rPr kumimoji="0" lang="uk-UA" b="0" i="0" u="none" strike="noStrike" cap="none" normalizeH="0" baseline="0" dirty="0" smtClean="0">
                <a:ln>
                  <a:noFill/>
                </a:ln>
                <a:solidFill>
                  <a:schemeClr val="tx1"/>
                </a:solidFill>
                <a:effectLst/>
                <a:ea typeface="Times New Roman" pitchFamily="18" charset="0"/>
                <a:cs typeface="Calibri" pitchFamily="34" charset="0"/>
              </a:rPr>
              <a:t> верби і калини нема </a:t>
            </a:r>
            <a:r>
              <a:rPr kumimoji="0" lang="uk-UA" b="0" i="0" u="none" strike="noStrike" cap="none" normalizeH="0" baseline="0" dirty="0" err="1" smtClean="0">
                <a:ln>
                  <a:noFill/>
                </a:ln>
                <a:solidFill>
                  <a:schemeClr val="tx1"/>
                </a:solidFill>
                <a:effectLst/>
                <a:ea typeface="Times New Roman" pitchFamily="18" charset="0"/>
                <a:cs typeface="Calibri" pitchFamily="34" charset="0"/>
              </a:rPr>
              <a:t>України”</a:t>
            </a:r>
            <a:r>
              <a:rPr kumimoji="0" lang="uk-UA" b="0" i="0" u="none" strike="noStrike" cap="none" normalizeH="0" baseline="0" dirty="0" smtClean="0">
                <a:ln>
                  <a:noFill/>
                </a:ln>
                <a:solidFill>
                  <a:schemeClr val="tx1"/>
                </a:solidFill>
                <a:effectLst/>
                <a:ea typeface="Times New Roman" pitchFamily="18" charset="0"/>
                <a:cs typeface="Calibri" pitchFamily="34" charset="0"/>
              </a:rPr>
              <a:t>), які квіти цвітуть на українських полях і луках (кульбабки, волошки, маки).</a:t>
            </a:r>
            <a:endParaRPr kumimoji="0" lang="uk-UA" b="0"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ea typeface="Calibri" pitchFamily="34" charset="0"/>
                <a:cs typeface="Arial" pitchFamily="34" charset="0"/>
              </a:rPr>
              <a:t>Важливим напрямком роботи по вихованню любові до Батьківщини є формування у дітей уявлень про людей рідної країни. Перш за все необхідно згадати тих людей, які прославили нашу країну - художників, композиторів, письменників, винахідників, вчених, мандрівників, філософів, лікарів.</a:t>
            </a:r>
            <a:r>
              <a:rPr kumimoji="0" lang="uk-UA" b="0" i="0" u="none" strike="noStrike" cap="none" normalizeH="0" dirty="0" smtClean="0">
                <a:ln>
                  <a:noFill/>
                </a:ln>
                <a:solidFill>
                  <a:schemeClr val="tx1"/>
                </a:solidFill>
                <a:effectLst/>
                <a:ea typeface="Calibri" pitchFamily="34" charset="0"/>
                <a:cs typeface="Arial" pitchFamily="34" charset="0"/>
              </a:rPr>
              <a:t> </a:t>
            </a:r>
            <a:r>
              <a:rPr kumimoji="0" lang="uk-UA" b="0" i="0" u="none" strike="noStrike" cap="none" normalizeH="0" baseline="0" dirty="0" smtClean="0">
                <a:ln>
                  <a:noFill/>
                </a:ln>
                <a:solidFill>
                  <a:schemeClr val="tx1"/>
                </a:solidFill>
                <a:effectLst/>
                <a:ea typeface="Calibri" pitchFamily="34" charset="0"/>
                <a:cs typeface="Arial" pitchFamily="34" charset="0"/>
              </a:rPr>
              <a:t>Необхідно на конкретних прикладах, через конкретних людей познайомити дітей з </a:t>
            </a:r>
            <a:r>
              <a:rPr lang="uk-UA" dirty="0" err="1" smtClean="0">
                <a:ea typeface="Calibri" pitchFamily="34" charset="0"/>
                <a:cs typeface="Arial" pitchFamily="34" charset="0"/>
              </a:rPr>
              <a:t>“</a:t>
            </a:r>
            <a:r>
              <a:rPr kumimoji="0" lang="uk-UA" b="0" i="0" u="none" strike="noStrike" cap="none" normalizeH="0" baseline="0" dirty="0" err="1" smtClean="0">
                <a:ln>
                  <a:noFill/>
                </a:ln>
                <a:solidFill>
                  <a:schemeClr val="tx1"/>
                </a:solidFill>
                <a:effectLst/>
                <a:ea typeface="Calibri" pitchFamily="34" charset="0"/>
                <a:cs typeface="Arial" pitchFamily="34" charset="0"/>
              </a:rPr>
              <a:t>характером”</a:t>
            </a:r>
            <a:r>
              <a:rPr kumimoji="0" lang="uk-UA" b="0" i="0" u="none" strike="noStrike" cap="none" normalizeH="0" baseline="0" dirty="0" smtClean="0">
                <a:ln>
                  <a:noFill/>
                </a:ln>
                <a:solidFill>
                  <a:schemeClr val="tx1"/>
                </a:solidFill>
                <a:effectLst/>
                <a:ea typeface="Calibri" pitchFamily="34" charset="0"/>
                <a:cs typeface="Arial" pitchFamily="34" charset="0"/>
              </a:rPr>
              <a:t> українського народу (творчі здібності, вмілість, пісенність, гостинність, доброзичливість, чутливість, вміння захищати свою Батьківщину). </a:t>
            </a:r>
          </a:p>
          <a:p>
            <a:pPr eaLnBrk="0" fontAlgn="base" hangingPunct="0">
              <a:spcBef>
                <a:spcPct val="0"/>
              </a:spcBef>
              <a:spcAft>
                <a:spcPct val="0"/>
              </a:spcAft>
            </a:pPr>
            <a:r>
              <a:rPr lang="uk-UA" dirty="0"/>
              <a:t>Неабияке значення для виховання свідомого громадянина є прищеплення шанобливого ставлення до героїв війни, ветеранів, до </a:t>
            </a:r>
            <a:r>
              <a:rPr lang="uk-UA" dirty="0" smtClean="0"/>
              <a:t>пам'яті </a:t>
            </a:r>
            <a:r>
              <a:rPr lang="uk-UA" dirty="0"/>
              <a:t>про тих, хто загинув, захищаючи Вітчизну; поваги до воїнів - захисників, кордонів Батьківщини. Діти з щирою вдячністю йдуть разом із батьками </a:t>
            </a:r>
            <a:r>
              <a:rPr lang="uk-UA" dirty="0" smtClean="0"/>
              <a:t>до </a:t>
            </a:r>
            <a:r>
              <a:rPr lang="uk-UA" dirty="0"/>
              <a:t>обеліска Слави, покладають квіти. Дуже великий вплив мають бесіди, зустрічі з </a:t>
            </a:r>
            <a:r>
              <a:rPr lang="uk-UA" dirty="0" smtClean="0"/>
              <a:t>ветеранами. Добре </a:t>
            </a:r>
            <a:r>
              <a:rPr lang="uk-UA" dirty="0"/>
              <a:t>коли після кожного заходу малята беруть у руки олівці та фарби й відтворюють свої враження в образотворчій діяльності.</a:t>
            </a:r>
            <a:endParaRPr lang="ru-RU"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b="0" i="0" u="none" strike="noStrike" cap="none" normalizeH="0" baseline="0" dirty="0" smtClean="0">
              <a:ln>
                <a:noFill/>
              </a:ln>
              <a:solidFill>
                <a:schemeClr val="tx1"/>
              </a:solidFill>
              <a:effectLst/>
              <a:cs typeface="Arial" pitchFamily="34" charset="0"/>
            </a:endParaRPr>
          </a:p>
        </p:txBody>
      </p:sp>
      <p:pic>
        <p:nvPicPr>
          <p:cNvPr id="7" name="Picture 2" descr="Наклейка ок PNG - AVATAN PLUS"/>
          <p:cNvPicPr>
            <a:picLocks noChangeAspect="1" noChangeArrowheads="1"/>
          </p:cNvPicPr>
          <p:nvPr/>
        </p:nvPicPr>
        <p:blipFill>
          <a:blip r:embed="rId3" cstate="print"/>
          <a:srcRect/>
          <a:stretch>
            <a:fillRect/>
          </a:stretch>
        </p:blipFill>
        <p:spPr bwMode="auto">
          <a:xfrm>
            <a:off x="332656" y="8567936"/>
            <a:ext cx="576064" cy="57606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gy 31 éves nő a magyarellenes plakátok megrendelője – vasarnap.hu"/>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Скругленный прямоугольник 4"/>
          <p:cNvSpPr/>
          <p:nvPr/>
        </p:nvSpPr>
        <p:spPr>
          <a:xfrm>
            <a:off x="404664" y="395536"/>
            <a:ext cx="6120680" cy="8424936"/>
          </a:xfrm>
          <a:prstGeom prst="roundRect">
            <a:avLst/>
          </a:prstGeom>
          <a:solidFill>
            <a:schemeClr val="bg1">
              <a:alpha val="80000"/>
            </a:schemeClr>
          </a:solidFill>
          <a:ln w="76200">
            <a:solidFill>
              <a:srgbClr val="00CCFF"/>
            </a:solidFill>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6" name="Прямоугольник 5"/>
          <p:cNvSpPr/>
          <p:nvPr/>
        </p:nvSpPr>
        <p:spPr>
          <a:xfrm>
            <a:off x="476672" y="611560"/>
            <a:ext cx="6048672" cy="4801314"/>
          </a:xfrm>
          <a:prstGeom prst="rect">
            <a:avLst/>
          </a:prstGeom>
        </p:spPr>
        <p:txBody>
          <a:bodyPr wrap="square">
            <a:spAutoFit/>
          </a:bodyPr>
          <a:lstStyle/>
          <a:p>
            <a:pPr eaLnBrk="0" fontAlgn="base" hangingPunct="0">
              <a:spcBef>
                <a:spcPct val="0"/>
              </a:spcBef>
              <a:spcAft>
                <a:spcPct val="0"/>
              </a:spcAft>
            </a:pPr>
            <a:r>
              <a:rPr lang="uk-UA" dirty="0" smtClean="0"/>
              <a:t>       У старших дошкільнят мають скластися поняття сімї, родини, роду. Вони повинні знати всіх своїх хоча б </a:t>
            </a:r>
            <a:r>
              <a:rPr lang="uk-UA" dirty="0" err="1" smtClean="0"/>
              <a:t>дво</a:t>
            </a:r>
            <a:r>
              <a:rPr lang="uk-UA" dirty="0" smtClean="0"/>
              <a:t> - і троюрідних  братів та сестер.</a:t>
            </a:r>
          </a:p>
          <a:p>
            <a:r>
              <a:rPr lang="uk-UA" dirty="0"/>
              <a:t>Шести-семирічні діти вже можуть дати відповідь на запитання: "Чим відрізняється традиційне житло українців - хата (в т.ч. і сучасний варіант) від житлових будівель інших народів?"</a:t>
            </a:r>
            <a:endParaRPr lang="ru-RU" dirty="0"/>
          </a:p>
          <a:p>
            <a:r>
              <a:rPr lang="uk-UA" dirty="0"/>
              <a:t>Відповідь має сформуватися у результаті власних спостережень сучасного села або за матеріалами хоча б телепередач: охайність, доглянутість, привітність, чистота. Отже, національна риса - відчуття краси.</a:t>
            </a:r>
            <a:endParaRPr lang="ru-RU" dirty="0"/>
          </a:p>
          <a:p>
            <a:r>
              <a:rPr lang="uk-UA" dirty="0"/>
              <a:t>Відповідь на запитання "Як традиційно зверталися українці до батька-матері, дідуся-бабусі?" - "На Ви" - свідчить про шанобливе ставлення українців до старших людей.</a:t>
            </a:r>
            <a:endParaRPr lang="ru-RU" dirty="0"/>
          </a:p>
          <a:p>
            <a:r>
              <a:rPr lang="uk-UA" dirty="0"/>
              <a:t>Шести-семирічні діти можуть і повинні знати і вміти співати хоча б один десяток українських народних пісень.</a:t>
            </a:r>
            <a:endParaRPr lang="ru-RU" dirty="0"/>
          </a:p>
          <a:p>
            <a:pPr eaLnBrk="0" fontAlgn="base" hangingPunct="0">
              <a:spcBef>
                <a:spcPct val="0"/>
              </a:spcBef>
              <a:spcAft>
                <a:spcPct val="0"/>
              </a:spcAft>
            </a:pPr>
            <a:endParaRPr lang="ru-RU" dirty="0"/>
          </a:p>
        </p:txBody>
      </p:sp>
      <p:pic>
        <p:nvPicPr>
          <p:cNvPr id="23554" name="Picture 2" descr="Народные украинские песни. Обсуждение на LiveInternet - Российский ..."/>
          <p:cNvPicPr>
            <a:picLocks noChangeAspect="1" noChangeArrowheads="1"/>
          </p:cNvPicPr>
          <p:nvPr/>
        </p:nvPicPr>
        <p:blipFill>
          <a:blip r:embed="rId3" cstate="print"/>
          <a:srcRect/>
          <a:stretch>
            <a:fillRect/>
          </a:stretch>
        </p:blipFill>
        <p:spPr bwMode="auto">
          <a:xfrm>
            <a:off x="836712" y="5220072"/>
            <a:ext cx="5159834" cy="3626024"/>
          </a:xfrm>
          <a:prstGeom prst="rect">
            <a:avLst/>
          </a:prstGeom>
          <a:noFill/>
        </p:spPr>
      </p:pic>
      <p:pic>
        <p:nvPicPr>
          <p:cNvPr id="8" name="Picture 2" descr="Наклейка ок PNG - AVATAN PLUS"/>
          <p:cNvPicPr>
            <a:picLocks noChangeAspect="1" noChangeArrowheads="1"/>
          </p:cNvPicPr>
          <p:nvPr/>
        </p:nvPicPr>
        <p:blipFill>
          <a:blip r:embed="rId4" cstate="print"/>
          <a:srcRect/>
          <a:stretch>
            <a:fillRect/>
          </a:stretch>
        </p:blipFill>
        <p:spPr bwMode="auto">
          <a:xfrm>
            <a:off x="332656" y="8567936"/>
            <a:ext cx="576064" cy="576064"/>
          </a:xfrm>
          <a:prstGeom prst="rect">
            <a:avLst/>
          </a:prstGeom>
          <a:noFill/>
        </p:spPr>
      </p:pic>
      <p:sp>
        <p:nvSpPr>
          <p:cNvPr id="7" name="TextBox 6"/>
          <p:cNvSpPr txBox="1"/>
          <p:nvPr/>
        </p:nvSpPr>
        <p:spPr>
          <a:xfrm>
            <a:off x="928670" y="8897779"/>
            <a:ext cx="5929330" cy="246221"/>
          </a:xfrm>
          <a:prstGeom prst="rect">
            <a:avLst/>
          </a:prstGeom>
          <a:noFill/>
        </p:spPr>
        <p:txBody>
          <a:bodyPr wrap="square" rtlCol="0">
            <a:spAutoFit/>
          </a:bodyPr>
          <a:lstStyle/>
          <a:p>
            <a:r>
              <a:rPr lang="en-US" sz="1000" dirty="0" smtClean="0"/>
              <a:t>https://vseosvita.ua/library/konsultacia-dla-batkiv-vihovanna-u-ditej-lubovi-do-batkivsini-274889.html</a:t>
            </a:r>
            <a:endParaRPr lang="ru-RU" sz="1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1168</Words>
  <Application>Microsoft Office PowerPoint</Application>
  <PresentationFormat>Экран (4:3)</PresentationFormat>
  <Paragraphs>36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Larisa</cp:lastModifiedBy>
  <cp:revision>6</cp:revision>
  <dcterms:created xsi:type="dcterms:W3CDTF">2020-05-10T10:40:20Z</dcterms:created>
  <dcterms:modified xsi:type="dcterms:W3CDTF">2022-04-27T17:14:01Z</dcterms:modified>
</cp:coreProperties>
</file>