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2094" y="-78"/>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01D371C-0566-4754-85CA-77CDF524A066}" type="datetimeFigureOut">
              <a:rPr lang="ru-RU" smtClean="0"/>
              <a:pPr/>
              <a:t>01.04.2022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580384-E16D-4FCD-BE55-2B3A97555FC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1D371C-0566-4754-85CA-77CDF524A066}" type="datetimeFigureOut">
              <a:rPr lang="ru-RU" smtClean="0"/>
              <a:pPr/>
              <a:t>01.04.2022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580384-E16D-4FCD-BE55-2B3A97555FC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3729037" y="488951"/>
            <a:ext cx="1157288" cy="104013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57175" y="488951"/>
            <a:ext cx="3357563" cy="104013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1D371C-0566-4754-85CA-77CDF524A066}" type="datetimeFigureOut">
              <a:rPr lang="ru-RU" smtClean="0"/>
              <a:pPr/>
              <a:t>01.04.2022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580384-E16D-4FCD-BE55-2B3A97555FC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1D371C-0566-4754-85CA-77CDF524A066}" type="datetimeFigureOut">
              <a:rPr lang="ru-RU" smtClean="0"/>
              <a:pPr/>
              <a:t>01.04.2022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580384-E16D-4FCD-BE55-2B3A97555FC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01D371C-0566-4754-85CA-77CDF524A066}" type="datetimeFigureOut">
              <a:rPr lang="ru-RU" smtClean="0"/>
              <a:pPr/>
              <a:t>01.04.2022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580384-E16D-4FCD-BE55-2B3A97555FC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01D371C-0566-4754-85CA-77CDF524A066}" type="datetimeFigureOut">
              <a:rPr lang="ru-RU" smtClean="0"/>
              <a:pPr/>
              <a:t>01.04.2022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580384-E16D-4FCD-BE55-2B3A97555FC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01D371C-0566-4754-85CA-77CDF524A066}" type="datetimeFigureOut">
              <a:rPr lang="ru-RU" smtClean="0"/>
              <a:pPr/>
              <a:t>01.04.2022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9580384-E16D-4FCD-BE55-2B3A97555FC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01D371C-0566-4754-85CA-77CDF524A066}" type="datetimeFigureOut">
              <a:rPr lang="ru-RU" smtClean="0"/>
              <a:pPr/>
              <a:t>01.04.2022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9580384-E16D-4FCD-BE55-2B3A97555FC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01D371C-0566-4754-85CA-77CDF524A066}" type="datetimeFigureOut">
              <a:rPr lang="ru-RU" smtClean="0"/>
              <a:pPr/>
              <a:t>01.04.2022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9580384-E16D-4FCD-BE55-2B3A97555FC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01D371C-0566-4754-85CA-77CDF524A066}" type="datetimeFigureOut">
              <a:rPr lang="ru-RU" smtClean="0"/>
              <a:pPr/>
              <a:t>01.04.2022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580384-E16D-4FCD-BE55-2B3A97555FC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01D371C-0566-4754-85CA-77CDF524A066}" type="datetimeFigureOut">
              <a:rPr lang="ru-RU" smtClean="0"/>
              <a:pPr/>
              <a:t>01.04.2022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580384-E16D-4FCD-BE55-2B3A97555FC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E01D371C-0566-4754-85CA-77CDF524A066}" type="datetimeFigureOut">
              <a:rPr lang="ru-RU" smtClean="0"/>
              <a:pPr/>
              <a:t>01.04.2022</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A9580384-E16D-4FCD-BE55-2B3A97555FC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Зеленая Весна - живые обои - скачать бесплатно программу для Windows"/>
          <p:cNvPicPr>
            <a:picLocks noChangeAspect="1" noChangeArrowheads="1"/>
          </p:cNvPicPr>
          <p:nvPr/>
        </p:nvPicPr>
        <p:blipFill>
          <a:blip r:embed="rId2" cstate="print"/>
          <a:srcRect/>
          <a:stretch>
            <a:fillRect/>
          </a:stretch>
        </p:blipFill>
        <p:spPr bwMode="auto">
          <a:xfrm>
            <a:off x="0" y="0"/>
            <a:ext cx="6858000" cy="9144000"/>
          </a:xfrm>
          <a:prstGeom prst="rect">
            <a:avLst/>
          </a:prstGeom>
          <a:noFill/>
          <a:ln>
            <a:solidFill>
              <a:srgbClr val="00CC00"/>
            </a:solidFill>
          </a:ln>
        </p:spPr>
      </p:pic>
      <p:sp>
        <p:nvSpPr>
          <p:cNvPr id="12" name="Скругленный прямоугольник 11"/>
          <p:cNvSpPr/>
          <p:nvPr/>
        </p:nvSpPr>
        <p:spPr>
          <a:xfrm>
            <a:off x="332656" y="323528"/>
            <a:ext cx="6192688" cy="8496944"/>
          </a:xfrm>
          <a:prstGeom prst="roundRect">
            <a:avLst/>
          </a:prstGeom>
          <a:solidFill>
            <a:schemeClr val="bg1">
              <a:alpha val="79000"/>
            </a:schemeClr>
          </a:solidFill>
          <a:ln w="57150">
            <a:solidFill>
              <a:srgbClr val="00CC00"/>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pic>
        <p:nvPicPr>
          <p:cNvPr id="13" name="Picture 20" descr="Картинки по запросу &quot;дети логотип пнг&quo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65912" y="0"/>
            <a:ext cx="792088" cy="527168"/>
          </a:xfrm>
          <a:prstGeom prst="rect">
            <a:avLst/>
          </a:prstGeom>
          <a:noFill/>
        </p:spPr>
      </p:pic>
      <p:pic>
        <p:nvPicPr>
          <p:cNvPr id="14" name="Picture 2" descr="Наклейка ок PNG - AVATAN PLUS"/>
          <p:cNvPicPr>
            <a:picLocks noChangeAspect="1" noChangeArrowheads="1"/>
          </p:cNvPicPr>
          <p:nvPr/>
        </p:nvPicPr>
        <p:blipFill>
          <a:blip r:embed="rId4" cstate="print"/>
          <a:srcRect/>
          <a:stretch>
            <a:fillRect/>
          </a:stretch>
        </p:blipFill>
        <p:spPr bwMode="auto">
          <a:xfrm>
            <a:off x="260648" y="8460432"/>
            <a:ext cx="432048" cy="432048"/>
          </a:xfrm>
          <a:prstGeom prst="rect">
            <a:avLst/>
          </a:prstGeom>
          <a:noFill/>
        </p:spPr>
      </p:pic>
      <p:sp>
        <p:nvSpPr>
          <p:cNvPr id="7" name="Прямоугольник 6"/>
          <p:cNvSpPr/>
          <p:nvPr/>
        </p:nvSpPr>
        <p:spPr>
          <a:xfrm>
            <a:off x="2348880" y="4427984"/>
            <a:ext cx="2099549" cy="369332"/>
          </a:xfrm>
          <a:prstGeom prst="rect">
            <a:avLst/>
          </a:prstGeom>
        </p:spPr>
        <p:txBody>
          <a:bodyPr wrap="none">
            <a:spAutoFit/>
          </a:bodyPr>
          <a:lstStyle/>
          <a:p>
            <a:r>
              <a:rPr lang="uk-UA" dirty="0" smtClean="0"/>
              <a:t>Поради для батьків</a:t>
            </a:r>
          </a:p>
        </p:txBody>
      </p:sp>
      <p:sp>
        <p:nvSpPr>
          <p:cNvPr id="8" name="Прямоугольник 7"/>
          <p:cNvSpPr/>
          <p:nvPr/>
        </p:nvSpPr>
        <p:spPr>
          <a:xfrm>
            <a:off x="1052736" y="3275856"/>
            <a:ext cx="4680520" cy="1368152"/>
          </a:xfrm>
          <a:prstGeom prst="rect">
            <a:avLst/>
          </a:prstGeom>
        </p:spPr>
        <p:txBody>
          <a:bodyPr wrap="none">
            <a:prstTxWarp prst="textChevron">
              <a:avLst/>
            </a:prstTxWarp>
            <a:spAutoFit/>
          </a:bodyPr>
          <a:lstStyle/>
          <a:p>
            <a:r>
              <a:rPr lang="uk-UA" b="1" dirty="0" smtClean="0">
                <a:ln>
                  <a:solidFill>
                    <a:srgbClr val="006600"/>
                  </a:solidFill>
                </a:ln>
                <a:solidFill>
                  <a:srgbClr val="00CC00"/>
                </a:solidFill>
                <a:ea typeface="Times New Roman" pitchFamily="18" charset="0"/>
                <a:cs typeface="Times New Roman" pitchFamily="18" charset="0"/>
              </a:rPr>
              <a:t>Як одягнути дитину навесні</a:t>
            </a:r>
            <a:endParaRPr lang="ru-RU" b="1" dirty="0">
              <a:ln>
                <a:solidFill>
                  <a:srgbClr val="006600"/>
                </a:solidFill>
              </a:ln>
              <a:solidFill>
                <a:srgbClr val="00CC00"/>
              </a:solidFill>
            </a:endParaRPr>
          </a:p>
        </p:txBody>
      </p:sp>
      <p:pic>
        <p:nvPicPr>
          <p:cNvPr id="3076" name="Picture 4" descr="https://1.bp.blogspot.com/-ZmtSf9d29uM/UQqB66ptWoI/AAAAAAAADVo/GZWUygO7r1o/s640/Kiddie+4-ED+(7).png"/>
          <p:cNvPicPr>
            <a:picLocks noChangeAspect="1" noChangeArrowheads="1"/>
          </p:cNvPicPr>
          <p:nvPr/>
        </p:nvPicPr>
        <p:blipFill>
          <a:blip r:embed="rId5" cstate="print"/>
          <a:srcRect/>
          <a:stretch>
            <a:fillRect/>
          </a:stretch>
        </p:blipFill>
        <p:spPr bwMode="auto">
          <a:xfrm>
            <a:off x="2060848" y="4788024"/>
            <a:ext cx="2538716" cy="4355976"/>
          </a:xfrm>
          <a:prstGeom prst="rect">
            <a:avLst/>
          </a:prstGeom>
          <a:noFill/>
        </p:spPr>
      </p:pic>
      <p:pic>
        <p:nvPicPr>
          <p:cNvPr id="3082" name="Picture 10" descr="Солнышко, дождик и туча.Картинки для аппликации, игр, оформления. | OK.RU"/>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flipH="1">
            <a:off x="1916832" y="1043608"/>
            <a:ext cx="2606073" cy="2304256"/>
          </a:xfrm>
          <a:prstGeom prst="rect">
            <a:avLst/>
          </a:prstGeom>
          <a:noFill/>
        </p:spPr>
      </p:pic>
      <p:pic>
        <p:nvPicPr>
          <p:cNvPr id="16" name="Picture 8" descr="Картинки дождика для детей (36 фото) | Memax"/>
          <p:cNvPicPr>
            <a:picLocks noChangeAspect="1" noChangeArrowheads="1"/>
          </p:cNvPicPr>
          <p:nvPr/>
        </p:nvPicPr>
        <p:blipFill>
          <a:blip r:embed="rId7" cstate="print"/>
          <a:srcRect/>
          <a:stretch>
            <a:fillRect/>
          </a:stretch>
        </p:blipFill>
        <p:spPr bwMode="auto">
          <a:xfrm>
            <a:off x="3645024" y="0"/>
            <a:ext cx="2520280" cy="170974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Зеленая Весна - живые обои - скачать бесплатно программу для Windows"/>
          <p:cNvPicPr>
            <a:picLocks noChangeAspect="1" noChangeArrowheads="1"/>
          </p:cNvPicPr>
          <p:nvPr/>
        </p:nvPicPr>
        <p:blipFill>
          <a:blip r:embed="rId2" cstate="print"/>
          <a:srcRect/>
          <a:stretch>
            <a:fillRect/>
          </a:stretch>
        </p:blipFill>
        <p:spPr bwMode="auto">
          <a:xfrm>
            <a:off x="0" y="0"/>
            <a:ext cx="6858000" cy="9144000"/>
          </a:xfrm>
          <a:prstGeom prst="rect">
            <a:avLst/>
          </a:prstGeom>
          <a:noFill/>
          <a:ln>
            <a:solidFill>
              <a:srgbClr val="00CC00"/>
            </a:solidFill>
          </a:ln>
        </p:spPr>
      </p:pic>
      <p:sp>
        <p:nvSpPr>
          <p:cNvPr id="5" name="Скругленный прямоугольник 4"/>
          <p:cNvSpPr/>
          <p:nvPr/>
        </p:nvSpPr>
        <p:spPr>
          <a:xfrm>
            <a:off x="332656" y="323528"/>
            <a:ext cx="6192688" cy="8496944"/>
          </a:xfrm>
          <a:prstGeom prst="roundRect">
            <a:avLst/>
          </a:prstGeom>
          <a:solidFill>
            <a:schemeClr val="bg1">
              <a:alpha val="79000"/>
            </a:schemeClr>
          </a:solidFill>
          <a:ln w="57150">
            <a:solidFill>
              <a:srgbClr val="00CC00"/>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pic>
        <p:nvPicPr>
          <p:cNvPr id="6" name="Picture 20" descr="Картинки по запросу &quot;дети логотип пнг&quo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65912" y="0"/>
            <a:ext cx="792088" cy="527168"/>
          </a:xfrm>
          <a:prstGeom prst="rect">
            <a:avLst/>
          </a:prstGeom>
          <a:noFill/>
        </p:spPr>
      </p:pic>
      <p:pic>
        <p:nvPicPr>
          <p:cNvPr id="7" name="Picture 2" descr="Наклейка ок PNG - AVATAN PLUS"/>
          <p:cNvPicPr>
            <a:picLocks noChangeAspect="1" noChangeArrowheads="1"/>
          </p:cNvPicPr>
          <p:nvPr/>
        </p:nvPicPr>
        <p:blipFill>
          <a:blip r:embed="rId4" cstate="print"/>
          <a:srcRect/>
          <a:stretch>
            <a:fillRect/>
          </a:stretch>
        </p:blipFill>
        <p:spPr bwMode="auto">
          <a:xfrm>
            <a:off x="260648" y="8460432"/>
            <a:ext cx="432048" cy="432048"/>
          </a:xfrm>
          <a:prstGeom prst="rect">
            <a:avLst/>
          </a:prstGeom>
          <a:noFill/>
        </p:spPr>
      </p:pic>
      <p:pic>
        <p:nvPicPr>
          <p:cNvPr id="2052" name="Picture 4" descr="https://2.bp.blogspot.com/-zDCOSHKSknM/UQqBzF782VI/AAAAAAAADVY/DWqMviV1D7Q/s640/Kiddie+4-ED+(4).png"/>
          <p:cNvPicPr>
            <a:picLocks noChangeAspect="1" noChangeArrowheads="1"/>
          </p:cNvPicPr>
          <p:nvPr/>
        </p:nvPicPr>
        <p:blipFill>
          <a:blip r:embed="rId5" cstate="print"/>
          <a:srcRect/>
          <a:stretch>
            <a:fillRect/>
          </a:stretch>
        </p:blipFill>
        <p:spPr bwMode="auto">
          <a:xfrm>
            <a:off x="3717032" y="5609022"/>
            <a:ext cx="2943973" cy="3534977"/>
          </a:xfrm>
          <a:prstGeom prst="rect">
            <a:avLst/>
          </a:prstGeom>
          <a:noFill/>
        </p:spPr>
      </p:pic>
      <p:sp>
        <p:nvSpPr>
          <p:cNvPr id="9" name="Rectangle 1"/>
          <p:cNvSpPr>
            <a:spLocks noChangeArrowheads="1"/>
          </p:cNvSpPr>
          <p:nvPr/>
        </p:nvSpPr>
        <p:spPr bwMode="auto">
          <a:xfrm>
            <a:off x="332656" y="462027"/>
            <a:ext cx="6165304" cy="72943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i="0" u="none" strike="noStrike" cap="none" normalizeH="0" baseline="0" dirty="0" smtClean="0">
                <a:ln>
                  <a:noFill/>
                </a:ln>
                <a:effectLst/>
                <a:ea typeface="Times New Roman" pitchFamily="18" charset="0"/>
                <a:cs typeface="Times New Roman" pitchFamily="18" charset="0"/>
              </a:rPr>
              <a:t>Весна радує нас першим теплим сонечком, але </a:t>
            </a:r>
          </a:p>
          <a:p>
            <a:pPr marR="0" lvl="0" indent="85725" algn="just" defTabSz="914400" rtl="0" eaLnBrk="1" fontAlgn="base" latinLnBrk="0" hangingPunct="1">
              <a:lnSpc>
                <a:spcPct val="100000"/>
              </a:lnSpc>
              <a:spcBef>
                <a:spcPct val="0"/>
              </a:spcBef>
              <a:spcAft>
                <a:spcPct val="0"/>
              </a:spcAft>
              <a:buClrTx/>
              <a:buSzTx/>
              <a:buFontTx/>
              <a:buNone/>
              <a:tabLst/>
            </a:pPr>
            <a:r>
              <a:rPr kumimoji="0" lang="uk-UA" i="0" u="none" strike="noStrike" cap="none" normalizeH="0" baseline="0" dirty="0" smtClean="0">
                <a:ln>
                  <a:noFill/>
                </a:ln>
                <a:effectLst/>
                <a:ea typeface="Times New Roman" pitchFamily="18" charset="0"/>
                <a:cs typeface="Times New Roman" pitchFamily="18" charset="0"/>
              </a:rPr>
              <a:t>ще дають про себе знати зимові заморозки та холодні дощі зі снігом, тому батьки повинні знати, як одягнути дитину навесні так, щоб вона не застудилася та отримала максимум користі та задоволення від прогулянки.</a:t>
            </a:r>
            <a:endParaRPr kumimoji="0" lang="ru-RU" i="0" u="none" strike="noStrike" cap="none" normalizeH="0" baseline="0" dirty="0" smtClean="0">
              <a:ln>
                <a:noFill/>
              </a:ln>
              <a:effectLst/>
              <a:ea typeface="Times New Roman" pitchFamily="18"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uk-UA" i="0" u="none" strike="noStrike" cap="none" normalizeH="0" baseline="0" dirty="0" smtClean="0">
                <a:ln>
                  <a:noFill/>
                </a:ln>
                <a:effectLst/>
                <a:ea typeface="Times New Roman" pitchFamily="18" charset="0"/>
                <a:cs typeface="Arial" pitchFamily="34" charset="0"/>
              </a:rPr>
              <a:t>Не варто сильно кутати дитину, збираючись на весняну прогулянку, адже вже все-таки не зима, одягнена в два светри дитина швидко спітніє та простудиться. Для прогулянки навесні важливо одягти дитину так, щоб її одяг був теплим, але не жарким, щоб одяг міг захистити дитину від дощу та вітру.</a:t>
            </a:r>
            <a:endParaRPr kumimoji="0" lang="ru-RU" i="0" u="none" strike="noStrike" cap="none" normalizeH="0" baseline="0" dirty="0" smtClean="0">
              <a:ln>
                <a:noFill/>
              </a:ln>
              <a:effectLst/>
              <a:ea typeface="Times New Roman" pitchFamily="18"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uk-UA" i="0" u="none" strike="noStrike" cap="none" normalizeH="0" baseline="0" dirty="0" smtClean="0">
                <a:ln>
                  <a:noFill/>
                </a:ln>
                <a:effectLst/>
                <a:ea typeface="Times New Roman" pitchFamily="18" charset="0"/>
                <a:cs typeface="Arial" pitchFamily="34" charset="0"/>
              </a:rPr>
              <a:t>Для дітей 4-6 років для весняної прогулянки ідеально підійде комбінезон. Він не сповзає, його легко знімати та одягати. У ньому дитині буде зручно та тепло, у такому одязі не страшний навіть холодний весняний дощ.</a:t>
            </a:r>
            <a:endParaRPr kumimoji="0" lang="ru-RU" i="0" u="none" strike="noStrike" cap="none" normalizeH="0" baseline="0" dirty="0" smtClean="0">
              <a:ln>
                <a:noFill/>
              </a:ln>
              <a:effectLst/>
              <a:ea typeface="Times New Roman" pitchFamily="18"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uk-UA" i="0" u="none" strike="noStrike" cap="none" normalizeH="0" baseline="0" dirty="0" smtClean="0">
                <a:ln>
                  <a:noFill/>
                </a:ln>
                <a:effectLst/>
                <a:ea typeface="Times New Roman" pitchFamily="18" charset="0"/>
                <a:cs typeface="Arial" pitchFamily="34" charset="0"/>
              </a:rPr>
              <a:t>Важливою частиною одягу дитини для весняної прогулянки є шапка. Відмінним варіантом може стати шапка-труба, яка одночасно виконує функцію шапки та шарфа. Головний убір для прогулянки навесні повинен бути теплим та </a:t>
            </a:r>
            <a:r>
              <a:rPr kumimoji="0" lang="uk-UA" i="0" u="none" strike="noStrike" cap="none" normalizeH="0" baseline="0" dirty="0" err="1" smtClean="0">
                <a:ln>
                  <a:noFill/>
                </a:ln>
                <a:effectLst/>
                <a:ea typeface="Times New Roman" pitchFamily="18" charset="0"/>
                <a:cs typeface="Arial" pitchFamily="34" charset="0"/>
              </a:rPr>
              <a:t>ненамокаємим</a:t>
            </a:r>
            <a:r>
              <a:rPr kumimoji="0" lang="uk-UA" i="0" u="none" strike="noStrike" cap="none" normalizeH="0" baseline="0" dirty="0" smtClean="0">
                <a:ln>
                  <a:noFill/>
                </a:ln>
                <a:effectLst/>
                <a:ea typeface="Times New Roman" pitchFamily="18" charset="0"/>
                <a:cs typeface="Arial" pitchFamily="34" charset="0"/>
              </a:rPr>
              <a:t>.</a:t>
            </a:r>
            <a:endParaRPr kumimoji="0" lang="ru-RU" i="0" u="none" strike="noStrike" cap="none" normalizeH="0" baseline="0" dirty="0" smtClean="0">
              <a:ln>
                <a:noFill/>
              </a:ln>
              <a:effectLst/>
              <a:ea typeface="Times New Roman" pitchFamily="18"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uk-UA" i="0" u="none" strike="noStrike" cap="none" normalizeH="0" baseline="0" dirty="0" smtClean="0">
                <a:ln>
                  <a:noFill/>
                </a:ln>
                <a:effectLst/>
                <a:ea typeface="Times New Roman" pitchFamily="18" charset="0"/>
                <a:cs typeface="Arial" pitchFamily="34" charset="0"/>
              </a:rPr>
              <a:t>Також не варто забувати про шарфи, </a:t>
            </a:r>
            <a:endParaRPr lang="uk-UA" dirty="0" smtClean="0">
              <a:ea typeface="Times New Roman" pitchFamily="18" charset="0"/>
              <a:cs typeface="Arial" pitchFamily="34" charset="0"/>
            </a:endParaRPr>
          </a:p>
          <a:p>
            <a:pPr marR="0" lvl="0" algn="just" defTabSz="914400" rtl="0" eaLnBrk="0" fontAlgn="base" latinLnBrk="0" hangingPunct="0">
              <a:lnSpc>
                <a:spcPct val="100000"/>
              </a:lnSpc>
              <a:spcBef>
                <a:spcPct val="0"/>
              </a:spcBef>
              <a:spcAft>
                <a:spcPct val="0"/>
              </a:spcAft>
              <a:buClrTx/>
              <a:buSzTx/>
              <a:tabLst/>
            </a:pPr>
            <a:r>
              <a:rPr kumimoji="0" lang="uk-UA" i="0" u="none" strike="noStrike" cap="none" normalizeH="0" baseline="0" dirty="0" smtClean="0">
                <a:ln>
                  <a:noFill/>
                </a:ln>
                <a:effectLst/>
                <a:ea typeface="Times New Roman" pitchFamily="18" charset="0"/>
                <a:cs typeface="Arial" pitchFamily="34" charset="0"/>
              </a:rPr>
              <a:t>особливо, якщо дитина одягне звичайну </a:t>
            </a:r>
          </a:p>
          <a:p>
            <a:pPr marR="0" lvl="0" algn="just" defTabSz="914400" rtl="0" eaLnBrk="0" fontAlgn="base" latinLnBrk="0" hangingPunct="0">
              <a:lnSpc>
                <a:spcPct val="100000"/>
              </a:lnSpc>
              <a:spcBef>
                <a:spcPct val="0"/>
              </a:spcBef>
              <a:spcAft>
                <a:spcPct val="0"/>
              </a:spcAft>
              <a:buClrTx/>
              <a:buSzTx/>
              <a:tabLst/>
            </a:pPr>
            <a:r>
              <a:rPr kumimoji="0" lang="uk-UA" i="0" u="none" strike="noStrike" cap="none" normalizeH="0" baseline="0" dirty="0" smtClean="0">
                <a:ln>
                  <a:noFill/>
                </a:ln>
                <a:effectLst/>
                <a:ea typeface="Times New Roman" pitchFamily="18" charset="0"/>
                <a:cs typeface="Arial" pitchFamily="34" charset="0"/>
              </a:rPr>
              <a:t>шапку, а не шапку-трубу. Шарф може </a:t>
            </a:r>
          </a:p>
          <a:p>
            <a:pPr marR="0" lvl="0" algn="just" defTabSz="914400" rtl="0" eaLnBrk="0" fontAlgn="base" latinLnBrk="0" hangingPunct="0">
              <a:lnSpc>
                <a:spcPct val="100000"/>
              </a:lnSpc>
              <a:spcBef>
                <a:spcPct val="0"/>
              </a:spcBef>
              <a:spcAft>
                <a:spcPct val="0"/>
              </a:spcAft>
              <a:buClrTx/>
              <a:buSzTx/>
              <a:tabLst/>
            </a:pPr>
            <a:r>
              <a:rPr kumimoji="0" lang="uk-UA" i="0" u="none" strike="noStrike" cap="none" normalizeH="0" baseline="0" dirty="0" smtClean="0">
                <a:ln>
                  <a:noFill/>
                </a:ln>
                <a:effectLst/>
                <a:ea typeface="Times New Roman" pitchFamily="18" charset="0"/>
                <a:cs typeface="Arial" pitchFamily="34" charset="0"/>
              </a:rPr>
              <a:t>бути будь-яким, головне - правильно його </a:t>
            </a:r>
          </a:p>
          <a:p>
            <a:pPr marR="0" lvl="0" algn="just" defTabSz="914400" rtl="0" eaLnBrk="0" fontAlgn="base" latinLnBrk="0" hangingPunct="0">
              <a:lnSpc>
                <a:spcPct val="100000"/>
              </a:lnSpc>
              <a:spcBef>
                <a:spcPct val="0"/>
              </a:spcBef>
              <a:spcAft>
                <a:spcPct val="0"/>
              </a:spcAft>
              <a:buClrTx/>
              <a:buSzTx/>
              <a:tabLst/>
            </a:pPr>
            <a:r>
              <a:rPr kumimoji="0" lang="uk-UA" i="0" u="none" strike="noStrike" cap="none" normalizeH="0" baseline="0" dirty="0" smtClean="0">
                <a:ln>
                  <a:noFill/>
                </a:ln>
                <a:effectLst/>
                <a:ea typeface="Times New Roman" pitchFamily="18" charset="0"/>
                <a:cs typeface="Arial" pitchFamily="34" charset="0"/>
              </a:rPr>
              <a:t>зав'язати, він не повинен заважати дитині </a:t>
            </a:r>
          </a:p>
          <a:p>
            <a:pPr marR="0" lvl="0" algn="just" defTabSz="914400" rtl="0" eaLnBrk="0" fontAlgn="base" latinLnBrk="0" hangingPunct="0">
              <a:lnSpc>
                <a:spcPct val="100000"/>
              </a:lnSpc>
              <a:spcBef>
                <a:spcPct val="0"/>
              </a:spcBef>
              <a:spcAft>
                <a:spcPct val="0"/>
              </a:spcAft>
              <a:buClrTx/>
              <a:buSzTx/>
              <a:tabLst/>
            </a:pPr>
            <a:r>
              <a:rPr kumimoji="0" lang="uk-UA" i="0" u="none" strike="noStrike" cap="none" normalizeH="0" baseline="0" dirty="0" smtClean="0">
                <a:ln>
                  <a:noFill/>
                </a:ln>
                <a:effectLst/>
                <a:ea typeface="Times New Roman" pitchFamily="18" charset="0"/>
                <a:cs typeface="Arial" pitchFamily="34" charset="0"/>
              </a:rPr>
              <a:t>грати та бігати на прогулянці.</a:t>
            </a:r>
            <a:endParaRPr kumimoji="0" lang="uk-UA" i="0" u="none" strike="noStrike" cap="none" normalizeH="0" baseline="0" dirty="0" smtClean="0">
              <a:ln>
                <a:noFill/>
              </a:ln>
              <a:effectLst/>
              <a:cs typeface="Arial" pitchFamily="34" charset="0"/>
            </a:endParaRPr>
          </a:p>
        </p:txBody>
      </p:sp>
      <p:sp>
        <p:nvSpPr>
          <p:cNvPr id="10" name="TextBox 9"/>
          <p:cNvSpPr txBox="1"/>
          <p:nvPr/>
        </p:nvSpPr>
        <p:spPr>
          <a:xfrm>
            <a:off x="6165304" y="8676456"/>
            <a:ext cx="692696" cy="307777"/>
          </a:xfrm>
          <a:prstGeom prst="rect">
            <a:avLst/>
          </a:prstGeom>
          <a:noFill/>
        </p:spPr>
        <p:txBody>
          <a:bodyPr wrap="square" rtlCol="0">
            <a:spAutoFit/>
          </a:bodyPr>
          <a:lstStyle/>
          <a:p>
            <a:pPr algn="ctr"/>
            <a:r>
              <a:rPr lang="ru-RU" sz="1400" dirty="0" smtClean="0"/>
              <a:t>1</a:t>
            </a:r>
            <a:endParaRPr lang="ru-RU"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Зеленая Весна - живые обои - скачать бесплатно программу для Windows"/>
          <p:cNvPicPr>
            <a:picLocks noChangeAspect="1" noChangeArrowheads="1"/>
          </p:cNvPicPr>
          <p:nvPr/>
        </p:nvPicPr>
        <p:blipFill>
          <a:blip r:embed="rId2" cstate="print"/>
          <a:srcRect/>
          <a:stretch>
            <a:fillRect/>
          </a:stretch>
        </p:blipFill>
        <p:spPr bwMode="auto">
          <a:xfrm>
            <a:off x="0" y="0"/>
            <a:ext cx="6858000" cy="9144000"/>
          </a:xfrm>
          <a:prstGeom prst="rect">
            <a:avLst/>
          </a:prstGeom>
          <a:noFill/>
          <a:ln>
            <a:solidFill>
              <a:srgbClr val="00CC00"/>
            </a:solidFill>
          </a:ln>
        </p:spPr>
      </p:pic>
      <p:sp>
        <p:nvSpPr>
          <p:cNvPr id="5" name="Скругленный прямоугольник 4"/>
          <p:cNvSpPr/>
          <p:nvPr/>
        </p:nvSpPr>
        <p:spPr>
          <a:xfrm>
            <a:off x="332656" y="323528"/>
            <a:ext cx="6192688" cy="8496944"/>
          </a:xfrm>
          <a:prstGeom prst="roundRect">
            <a:avLst/>
          </a:prstGeom>
          <a:solidFill>
            <a:schemeClr val="bg1">
              <a:alpha val="79000"/>
            </a:schemeClr>
          </a:solidFill>
          <a:ln w="57150">
            <a:solidFill>
              <a:srgbClr val="00CC00"/>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pic>
        <p:nvPicPr>
          <p:cNvPr id="6" name="Picture 20" descr="Картинки по запросу &quot;дети логотип пнг&quo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65912" y="0"/>
            <a:ext cx="792088" cy="527168"/>
          </a:xfrm>
          <a:prstGeom prst="rect">
            <a:avLst/>
          </a:prstGeom>
          <a:noFill/>
        </p:spPr>
      </p:pic>
      <p:pic>
        <p:nvPicPr>
          <p:cNvPr id="7" name="Picture 2" descr="Наклейка ок PNG - AVATAN PLUS"/>
          <p:cNvPicPr>
            <a:picLocks noChangeAspect="1" noChangeArrowheads="1"/>
          </p:cNvPicPr>
          <p:nvPr/>
        </p:nvPicPr>
        <p:blipFill>
          <a:blip r:embed="rId4" cstate="print"/>
          <a:srcRect/>
          <a:stretch>
            <a:fillRect/>
          </a:stretch>
        </p:blipFill>
        <p:spPr bwMode="auto">
          <a:xfrm>
            <a:off x="260648" y="8460432"/>
            <a:ext cx="432048" cy="432048"/>
          </a:xfrm>
          <a:prstGeom prst="rect">
            <a:avLst/>
          </a:prstGeom>
          <a:noFill/>
        </p:spPr>
      </p:pic>
      <p:sp>
        <p:nvSpPr>
          <p:cNvPr id="14339" name="Rectangle 3"/>
          <p:cNvSpPr>
            <a:spLocks noChangeArrowheads="1"/>
          </p:cNvSpPr>
          <p:nvPr/>
        </p:nvSpPr>
        <p:spPr bwMode="auto">
          <a:xfrm>
            <a:off x="332656" y="539552"/>
            <a:ext cx="612068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65113" marR="0" lvl="0" indent="192088"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uk-UA" b="0" i="0" u="none" strike="noStrike" cap="none" normalizeH="0" baseline="0" dirty="0" smtClean="0">
                <a:ln>
                  <a:noFill/>
                </a:ln>
                <a:effectLst/>
                <a:ea typeface="Times New Roman" pitchFamily="18" charset="0"/>
                <a:cs typeface="Arial" pitchFamily="34" charset="0"/>
              </a:rPr>
              <a:t>    Ще один важливий атрибут весняного гардероба -  </a:t>
            </a:r>
          </a:p>
          <a:p>
            <a:pPr marR="0" lvl="0" indent="95250"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effectLst/>
                <a:ea typeface="Times New Roman" pitchFamily="18" charset="0"/>
                <a:cs typeface="Arial" pitchFamily="34" charset="0"/>
              </a:rPr>
              <a:t>рукавички. Вони повинні бути теплими, але тонкими, бажано, щоб вони не промокали, це дозволить дитині вільно грати навіть під час невеликого дощику.</a:t>
            </a:r>
          </a:p>
          <a:p>
            <a:pPr marR="0" lvl="0" indent="45720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uk-UA" b="0" i="0" u="none" strike="noStrike" cap="none" normalizeH="0" baseline="0" dirty="0" smtClean="0">
                <a:ln>
                  <a:noFill/>
                </a:ln>
                <a:effectLst/>
                <a:ea typeface="Times New Roman" pitchFamily="18" charset="0"/>
                <a:cs typeface="Arial" pitchFamily="34" charset="0"/>
              </a:rPr>
              <a:t>Якщо ви не хочете надягати на дитину комбінезон, тоді краще зупинити свій вибір на пошаровому вбранні. Надіньте на дитину </a:t>
            </a:r>
            <a:r>
              <a:rPr kumimoji="0" lang="uk-UA" b="0" i="0" u="none" strike="noStrike" cap="none" normalizeH="0" baseline="0" dirty="0" err="1" smtClean="0">
                <a:ln>
                  <a:noFill/>
                </a:ln>
                <a:effectLst/>
                <a:ea typeface="Times New Roman" pitchFamily="18" charset="0"/>
                <a:cs typeface="Arial" pitchFamily="34" charset="0"/>
              </a:rPr>
              <a:t>маєчку</a:t>
            </a:r>
            <a:r>
              <a:rPr kumimoji="0" lang="uk-UA" b="0" i="0" u="none" strike="noStrike" cap="none" normalizeH="0" baseline="0" dirty="0" smtClean="0">
                <a:ln>
                  <a:noFill/>
                </a:ln>
                <a:effectLst/>
                <a:ea typeface="Times New Roman" pitchFamily="18" charset="0"/>
                <a:cs typeface="Arial" pitchFamily="34" charset="0"/>
              </a:rPr>
              <a:t> та трусики, теплий джемпер, колготки, непромокальні штанці, кофтинку. Завершити «образ» потрібно верхнім одягом та взуттям.</a:t>
            </a:r>
          </a:p>
          <a:p>
            <a:pPr marR="0" lvl="0" indent="45720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uk-UA" b="0" i="0" u="none" strike="noStrike" cap="none" normalizeH="0" baseline="0" dirty="0" smtClean="0">
                <a:ln>
                  <a:noFill/>
                </a:ln>
                <a:effectLst/>
                <a:ea typeface="Times New Roman" pitchFamily="18" charset="0"/>
                <a:cs typeface="Arial" pitchFamily="34" charset="0"/>
              </a:rPr>
              <a:t>Найважливіший момент - взуття дитини. </a:t>
            </a:r>
            <a:r>
              <a:rPr kumimoji="0" lang="uk-UA" b="0" i="0" u="none" strike="noStrike" cap="none" normalizeH="0" baseline="0" dirty="0" err="1" smtClean="0">
                <a:ln>
                  <a:noFill/>
                </a:ln>
                <a:effectLst/>
                <a:ea typeface="Times New Roman" pitchFamily="18" charset="0"/>
                <a:cs typeface="Arial" pitchFamily="34" charset="0"/>
              </a:rPr>
              <a:t>Вiд</a:t>
            </a:r>
            <a:r>
              <a:rPr kumimoji="0" lang="uk-UA" b="0" i="0" u="none" strike="noStrike" cap="none" normalizeH="0" baseline="0" dirty="0" smtClean="0">
                <a:ln>
                  <a:noFill/>
                </a:ln>
                <a:effectLst/>
                <a:ea typeface="Times New Roman" pitchFamily="18" charset="0"/>
                <a:cs typeface="Arial" pitchFamily="34" charset="0"/>
              </a:rPr>
              <a:t> того, наскільки правильно ви його підберете, залежить здоров'я дитини. Взуття для весняної прогулянки повинно бути легким, м'яким, воно не повинне промокати, якщо на вулиці йде дощ, краще віддати перевагу гумовим чоботам.</a:t>
            </a:r>
          </a:p>
          <a:p>
            <a:pPr marR="0" lvl="0" indent="45720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uk-UA" b="0" i="0" u="none" strike="noStrike" cap="none" normalizeH="0" baseline="0" dirty="0" smtClean="0">
                <a:ln>
                  <a:noFill/>
                </a:ln>
                <a:effectLst/>
                <a:ea typeface="Times New Roman" pitchFamily="18" charset="0"/>
                <a:cs typeface="Arial" pitchFamily="34" charset="0"/>
              </a:rPr>
              <a:t>Намагайтеся одягати дитину в одяг яскравих кольорів. Це підніме настрій вам та вашому малюкові.</a:t>
            </a:r>
            <a:endParaRPr kumimoji="0" lang="uk-UA" b="0" i="0" u="none" strike="noStrike" cap="none" normalizeH="0" baseline="0" dirty="0" smtClean="0">
              <a:ln>
                <a:noFill/>
              </a:ln>
              <a:effectLst/>
              <a:cs typeface="Arial" pitchFamily="34" charset="0"/>
            </a:endParaRPr>
          </a:p>
        </p:txBody>
      </p:sp>
      <p:pic>
        <p:nvPicPr>
          <p:cNvPr id="1026" name="Picture 2" descr="https://3.bp.blogspot.com/-wVrCeKdr7EM/UQqB_9j1UcI/AAAAAAAADWA/8OQ36M5mkoM/s640/Kiddie+4-ED+(8).png"/>
          <p:cNvPicPr>
            <a:picLocks noChangeAspect="1" noChangeArrowheads="1"/>
          </p:cNvPicPr>
          <p:nvPr/>
        </p:nvPicPr>
        <p:blipFill>
          <a:blip r:embed="rId5" cstate="print"/>
          <a:srcRect/>
          <a:stretch>
            <a:fillRect/>
          </a:stretch>
        </p:blipFill>
        <p:spPr bwMode="auto">
          <a:xfrm>
            <a:off x="2420888" y="5004048"/>
            <a:ext cx="2412816" cy="4139952"/>
          </a:xfrm>
          <a:prstGeom prst="rect">
            <a:avLst/>
          </a:prstGeom>
          <a:noFill/>
        </p:spPr>
      </p:pic>
      <p:sp>
        <p:nvSpPr>
          <p:cNvPr id="8" name="TextBox 7"/>
          <p:cNvSpPr txBox="1"/>
          <p:nvPr/>
        </p:nvSpPr>
        <p:spPr>
          <a:xfrm>
            <a:off x="6165304" y="8676456"/>
            <a:ext cx="692696" cy="307777"/>
          </a:xfrm>
          <a:prstGeom prst="rect">
            <a:avLst/>
          </a:prstGeom>
          <a:noFill/>
        </p:spPr>
        <p:txBody>
          <a:bodyPr wrap="square" rtlCol="0">
            <a:spAutoFit/>
          </a:bodyPr>
          <a:lstStyle/>
          <a:p>
            <a:pPr algn="ctr"/>
            <a:r>
              <a:rPr lang="ru-RU" sz="1400" dirty="0" smtClean="0"/>
              <a:t>2</a:t>
            </a:r>
            <a:endParaRPr lang="ru-RU" sz="1400"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367</Words>
  <Application>Microsoft Office PowerPoint</Application>
  <PresentationFormat>Экран (4:3)</PresentationFormat>
  <Paragraphs>20</Paragraphs>
  <Slides>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vt:i4>
      </vt:variant>
    </vt:vector>
  </HeadingPairs>
  <TitlesOfParts>
    <vt:vector size="4" baseType="lpstr">
      <vt:lpstr>Тема Office</vt:lpstr>
      <vt:lpstr>Презентация PowerPoint</vt:lpstr>
      <vt:lpstr>Презентация PowerPoint</vt:lpstr>
      <vt:lpstr>Презентация PowerPoint</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 Windows</dc:creator>
  <cp:lastModifiedBy>insup</cp:lastModifiedBy>
  <cp:revision>8</cp:revision>
  <dcterms:created xsi:type="dcterms:W3CDTF">2021-04-04T07:29:30Z</dcterms:created>
  <dcterms:modified xsi:type="dcterms:W3CDTF">2022-04-01T19:38:23Z</dcterms:modified>
</cp:coreProperties>
</file>